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302" r:id="rId3"/>
    <p:sldId id="332" r:id="rId4"/>
    <p:sldId id="303" r:id="rId5"/>
    <p:sldId id="304" r:id="rId6"/>
    <p:sldId id="305" r:id="rId7"/>
    <p:sldId id="306" r:id="rId8"/>
    <p:sldId id="309" r:id="rId9"/>
    <p:sldId id="310" r:id="rId10"/>
    <p:sldId id="333" r:id="rId11"/>
    <p:sldId id="334" r:id="rId12"/>
    <p:sldId id="335" r:id="rId13"/>
    <p:sldId id="313" r:id="rId14"/>
    <p:sldId id="314" r:id="rId15"/>
    <p:sldId id="315" r:id="rId16"/>
    <p:sldId id="316" r:id="rId17"/>
    <p:sldId id="317" r:id="rId18"/>
    <p:sldId id="318" r:id="rId19"/>
    <p:sldId id="321" r:id="rId20"/>
    <p:sldId id="320" r:id="rId21"/>
    <p:sldId id="322" r:id="rId22"/>
    <p:sldId id="323" r:id="rId23"/>
    <p:sldId id="324" r:id="rId24"/>
    <p:sldId id="325" r:id="rId25"/>
  </p:sldIdLst>
  <p:sldSz cx="12192000" cy="6858000"/>
  <p:notesSz cx="6858000" cy="9144000"/>
  <p:defaultTextStyle>
    <a:defPPr>
      <a:defRPr lang="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609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70153-0B43-4D18-98C7-9B8157CB0F2C}" type="datetimeFigureOut">
              <a:rPr lang="sl-SI" smtClean="0"/>
              <a:t>6. 10. 2025</a:t>
            </a:fld>
            <a:endParaRPr lang="sl-S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713B3E-2028-4010-823D-C0F0B0C77A89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930152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713B3E-2028-4010-823D-C0F0B0C77A89}" type="slidenum">
              <a:rPr lang="sl-SI" smtClean="0"/>
              <a:t>2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145672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sl-S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4FEF5-A006-4C04-9D0A-CCB95CC4CA6E}" type="datetime1">
              <a:rPr lang="sl-SI" smtClean="0"/>
              <a:t>6. 10. 2025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431670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F4F6C-4CE9-490C-B01B-2EC832EDEBF5}" type="datetime1">
              <a:rPr lang="sl-SI" smtClean="0"/>
              <a:t>6. 10. 2025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010191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35AB9-1193-4235-8B26-E7C8B3533800}" type="datetime1">
              <a:rPr lang="sl-SI" smtClean="0"/>
              <a:t>6. 10. 2025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657456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816F3-AA41-4C67-8A17-777AAF0FE4F4}" type="datetime1">
              <a:rPr lang="sl-SI" smtClean="0"/>
              <a:t>6. 10. 2025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726817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F773D-30B5-407C-ADDE-7A850C3F163B}" type="datetime1">
              <a:rPr lang="sl-SI" smtClean="0"/>
              <a:t>6. 10. 2025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43362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F564-5212-4590-8F74-183587F7F77F}" type="datetime1">
              <a:rPr lang="sl-SI" smtClean="0"/>
              <a:t>6. 10. 2025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24448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18BF-6DBF-4760-8124-15C331DAEFE2}" type="datetime1">
              <a:rPr lang="sl-SI" smtClean="0"/>
              <a:t>6. 10. 2025</a:t>
            </a:fld>
            <a:endParaRPr lang="sl-S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45336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BBACC-80B9-4640-AFC8-4DE99E1B9585}" type="datetime1">
              <a:rPr lang="sl-SI" smtClean="0"/>
              <a:t>6. 10. 2025</a:t>
            </a:fld>
            <a:endParaRPr lang="sl-S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214879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3A38C-255A-4CBB-8BF9-CDF60AD2C977}" type="datetime1">
              <a:rPr lang="sl-SI" smtClean="0"/>
              <a:t>6. 10. 2025</a:t>
            </a:fld>
            <a:endParaRPr lang="sl-S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829373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43F26-E5E8-4F49-8045-BED19A82B036}" type="datetime1">
              <a:rPr lang="sl-SI" smtClean="0"/>
              <a:t>6. 10. 2025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385910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5E4CD-0F7A-4044-81B1-B47C370D12E3}" type="datetime1">
              <a:rPr lang="sl-SI" smtClean="0"/>
              <a:t>6. 10. 2025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0755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 noProof="0" dirty="0" err="1"/>
              <a:t>Click</a:t>
            </a:r>
            <a:r>
              <a:rPr lang="sl-SI" noProof="0" dirty="0"/>
              <a:t> to </a:t>
            </a:r>
            <a:r>
              <a:rPr lang="sl-SI" noProof="0" dirty="0" err="1"/>
              <a:t>edit</a:t>
            </a:r>
            <a:r>
              <a:rPr lang="sl-SI" noProof="0" dirty="0"/>
              <a:t> </a:t>
            </a:r>
            <a:r>
              <a:rPr lang="sl-SI" noProof="0" dirty="0" err="1"/>
              <a:t>Master</a:t>
            </a:r>
            <a:r>
              <a:rPr lang="sl-SI" noProof="0" dirty="0"/>
              <a:t> title </a:t>
            </a:r>
            <a:r>
              <a:rPr lang="sl-SI" noProof="0" dirty="0" err="1"/>
              <a:t>style</a:t>
            </a:r>
            <a:endParaRPr lang="sl-SI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 noProof="0" dirty="0" err="1"/>
              <a:t>Click</a:t>
            </a:r>
            <a:r>
              <a:rPr lang="sl-SI" noProof="0" dirty="0"/>
              <a:t> to </a:t>
            </a:r>
            <a:r>
              <a:rPr lang="sl-SI" noProof="0" dirty="0" err="1"/>
              <a:t>edit</a:t>
            </a:r>
            <a:r>
              <a:rPr lang="sl-SI" noProof="0" dirty="0"/>
              <a:t> </a:t>
            </a:r>
            <a:r>
              <a:rPr lang="sl-SI" noProof="0" dirty="0" err="1"/>
              <a:t>Master</a:t>
            </a:r>
            <a:r>
              <a:rPr lang="sl-SI" noProof="0" dirty="0"/>
              <a:t> </a:t>
            </a:r>
            <a:r>
              <a:rPr lang="sl-SI" noProof="0" dirty="0" err="1"/>
              <a:t>text</a:t>
            </a:r>
            <a:r>
              <a:rPr lang="sl-SI" noProof="0" dirty="0"/>
              <a:t> </a:t>
            </a:r>
            <a:r>
              <a:rPr lang="sl-SI" noProof="0" dirty="0" err="1"/>
              <a:t>styles</a:t>
            </a:r>
            <a:endParaRPr lang="sl-SI" noProof="0" dirty="0"/>
          </a:p>
          <a:p>
            <a:pPr lvl="1"/>
            <a:r>
              <a:rPr lang="sl-SI" noProof="0" dirty="0" err="1"/>
              <a:t>Second</a:t>
            </a:r>
            <a:r>
              <a:rPr lang="sl-SI" noProof="0" dirty="0"/>
              <a:t> </a:t>
            </a:r>
            <a:r>
              <a:rPr lang="sl-SI" noProof="0" dirty="0" err="1"/>
              <a:t>level</a:t>
            </a:r>
            <a:endParaRPr lang="sl-SI" noProof="0" dirty="0"/>
          </a:p>
          <a:p>
            <a:pPr lvl="2"/>
            <a:r>
              <a:rPr lang="sl-SI" noProof="0" dirty="0" err="1"/>
              <a:t>Third</a:t>
            </a:r>
            <a:r>
              <a:rPr lang="sl-SI" noProof="0" dirty="0"/>
              <a:t> </a:t>
            </a:r>
            <a:r>
              <a:rPr lang="sl-SI" noProof="0" dirty="0" err="1"/>
              <a:t>level</a:t>
            </a:r>
            <a:endParaRPr lang="sl-SI" noProof="0" dirty="0"/>
          </a:p>
          <a:p>
            <a:pPr lvl="3"/>
            <a:r>
              <a:rPr lang="sl-SI" noProof="0" dirty="0" err="1"/>
              <a:t>Fourth</a:t>
            </a:r>
            <a:r>
              <a:rPr lang="sl-SI" noProof="0" dirty="0"/>
              <a:t> </a:t>
            </a:r>
            <a:r>
              <a:rPr lang="sl-SI" noProof="0" dirty="0" err="1"/>
              <a:t>level</a:t>
            </a:r>
            <a:endParaRPr lang="sl-SI" noProof="0" dirty="0"/>
          </a:p>
          <a:p>
            <a:pPr lvl="4"/>
            <a:r>
              <a:rPr lang="sl-SI" noProof="0" dirty="0" err="1"/>
              <a:t>Fifth</a:t>
            </a:r>
            <a:r>
              <a:rPr lang="sl-SI" noProof="0" dirty="0"/>
              <a:t> </a:t>
            </a:r>
            <a:r>
              <a:rPr lang="sl-SI" noProof="0" dirty="0" err="1"/>
              <a:t>level</a:t>
            </a:r>
            <a:endParaRPr lang="sl-SI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CC09E-C598-4F16-9EB9-4DFD11F1952E}" type="datetime1">
              <a:rPr lang="sl-SI" smtClean="0"/>
              <a:t>6. 10. 2025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baseline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FC4703F8-86A3-4EAB-8E09-984F782C5FA7}" type="slidenum">
              <a:rPr lang="sl-SI" smtClean="0"/>
              <a:pPr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260743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chemeClr val="tx1"/>
          </a:solidFill>
          <a:latin typeface="Tahom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g"/><Relationship Id="rId4" Type="http://schemas.openxmlformats.org/officeDocument/2006/relationships/image" Target="../media/image6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418979"/>
            <a:ext cx="9144000" cy="2387600"/>
          </a:xfrm>
        </p:spPr>
        <p:txBody>
          <a:bodyPr/>
          <a:lstStyle/>
          <a:p>
            <a:r>
              <a:rPr lang="en-US" dirty="0" err="1"/>
              <a:t>Artroza</a:t>
            </a:r>
            <a:endParaRPr lang="sl-SI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88191"/>
            <a:ext cx="9144000" cy="2337655"/>
          </a:xfrm>
        </p:spPr>
        <p:txBody>
          <a:bodyPr>
            <a:normAutofit/>
          </a:bodyPr>
          <a:lstStyle/>
          <a:p>
            <a:r>
              <a:rPr lang="en-US" dirty="0"/>
              <a:t>Prof. dr. </a:t>
            </a:r>
            <a:r>
              <a:rPr lang="en-US" dirty="0" err="1"/>
              <a:t>Matej</a:t>
            </a:r>
            <a:r>
              <a:rPr lang="en-US" dirty="0"/>
              <a:t> </a:t>
            </a:r>
            <a:r>
              <a:rPr lang="en-US" dirty="0" err="1"/>
              <a:t>Drobnič</a:t>
            </a:r>
            <a:r>
              <a:rPr lang="en-US" dirty="0"/>
              <a:t>, dr. med.</a:t>
            </a:r>
          </a:p>
          <a:p>
            <a:endParaRPr lang="en-US" dirty="0"/>
          </a:p>
          <a:p>
            <a:r>
              <a:rPr lang="en-US" dirty="0" err="1"/>
              <a:t>Ortopedska</a:t>
            </a:r>
            <a:r>
              <a:rPr lang="en-US" dirty="0"/>
              <a:t> </a:t>
            </a:r>
            <a:r>
              <a:rPr lang="en-US" dirty="0" err="1"/>
              <a:t>klinika</a:t>
            </a:r>
            <a:r>
              <a:rPr lang="en-US" dirty="0"/>
              <a:t> </a:t>
            </a:r>
            <a:r>
              <a:rPr lang="en-US" dirty="0" err="1"/>
              <a:t>UKC</a:t>
            </a:r>
            <a:r>
              <a:rPr lang="en-US" dirty="0"/>
              <a:t> Ljubljana</a:t>
            </a:r>
          </a:p>
          <a:p>
            <a:r>
              <a:rPr lang="en-US" dirty="0" err="1"/>
              <a:t>Katedra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ortopedijo</a:t>
            </a:r>
            <a:r>
              <a:rPr lang="en-US" dirty="0"/>
              <a:t> MF </a:t>
            </a:r>
            <a:r>
              <a:rPr lang="en-US" dirty="0" err="1"/>
              <a:t>Univerza</a:t>
            </a:r>
            <a:r>
              <a:rPr lang="en-US" dirty="0"/>
              <a:t> v </a:t>
            </a:r>
            <a:r>
              <a:rPr lang="en-US" dirty="0" err="1"/>
              <a:t>Ljubljani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1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9682261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 </a:t>
            </a:r>
            <a:r>
              <a:rPr lang="en-US" dirty="0" err="1"/>
              <a:t>dokazi</a:t>
            </a:r>
            <a:r>
              <a:rPr lang="en-US" dirty="0"/>
              <a:t> </a:t>
            </a:r>
            <a:r>
              <a:rPr lang="en-US" dirty="0" err="1"/>
              <a:t>podprto</a:t>
            </a:r>
            <a:r>
              <a:rPr lang="en-US" dirty="0"/>
              <a:t> </a:t>
            </a:r>
            <a:r>
              <a:rPr lang="en-US" dirty="0" err="1"/>
              <a:t>zdravljenje</a:t>
            </a:r>
            <a:r>
              <a:rPr lang="en-US" dirty="0"/>
              <a:t> (EBM)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OARSI</a:t>
            </a:r>
            <a:r>
              <a:rPr lang="en-US" dirty="0"/>
              <a:t> </a:t>
            </a:r>
            <a:r>
              <a:rPr lang="en-US" dirty="0" err="1"/>
              <a:t>priporočila</a:t>
            </a:r>
            <a:endParaRPr lang="en-US" dirty="0"/>
          </a:p>
          <a:p>
            <a:pPr lvl="1"/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10</a:t>
            </a:fld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9016" y="2506343"/>
            <a:ext cx="4165601" cy="19117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5692" y="290225"/>
            <a:ext cx="2025538" cy="13750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3356" y="2325810"/>
            <a:ext cx="5281687" cy="403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748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OARSI</a:t>
            </a:r>
            <a:r>
              <a:rPr lang="en-US" dirty="0"/>
              <a:t> </a:t>
            </a:r>
            <a:r>
              <a:rPr lang="en-US" dirty="0" err="1"/>
              <a:t>priporočila</a:t>
            </a:r>
            <a:r>
              <a:rPr lang="en-US" dirty="0"/>
              <a:t> 2019</a:t>
            </a:r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11</a:t>
            </a:fld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123" y="1831011"/>
            <a:ext cx="10681677" cy="3923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7617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OARSI</a:t>
            </a:r>
            <a:r>
              <a:rPr lang="en-US" dirty="0"/>
              <a:t> </a:t>
            </a:r>
            <a:r>
              <a:rPr lang="en-US" dirty="0" err="1"/>
              <a:t>priporočila</a:t>
            </a:r>
            <a:r>
              <a:rPr lang="en-US" dirty="0"/>
              <a:t> 2019</a:t>
            </a:r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12</a:t>
            </a:fld>
            <a:endParaRPr lang="sl-SI"/>
          </a:p>
        </p:txBody>
      </p:sp>
      <p:grpSp>
        <p:nvGrpSpPr>
          <p:cNvPr id="7" name="Group 6"/>
          <p:cNvGrpSpPr/>
          <p:nvPr/>
        </p:nvGrpSpPr>
        <p:grpSpPr>
          <a:xfrm>
            <a:off x="838200" y="1471603"/>
            <a:ext cx="9915769" cy="4898323"/>
            <a:chOff x="838200" y="1471603"/>
            <a:chExt cx="9915769" cy="489832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8200" y="1471603"/>
              <a:ext cx="9915769" cy="3501722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8200" y="4959749"/>
              <a:ext cx="9915769" cy="14101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1848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Edukacija</a:t>
            </a:r>
            <a:r>
              <a:rPr lang="en-US" dirty="0"/>
              <a:t>, </a:t>
            </a:r>
            <a:r>
              <a:rPr lang="en-US" dirty="0" err="1"/>
              <a:t>režim</a:t>
            </a:r>
            <a:r>
              <a:rPr lang="en-US" dirty="0"/>
              <a:t> </a:t>
            </a:r>
            <a:r>
              <a:rPr lang="en-US" dirty="0" err="1"/>
              <a:t>življenja</a:t>
            </a:r>
            <a:r>
              <a:rPr lang="en-US" dirty="0"/>
              <a:t>, </a:t>
            </a:r>
            <a:r>
              <a:rPr lang="en-US" dirty="0" err="1"/>
              <a:t>spremljanje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altLang="" sz="2400" dirty="0"/>
              <a:t>Vsi bolniki z </a:t>
            </a:r>
            <a:r>
              <a:rPr lang="sl-SI" altLang="" sz="2400" dirty="0" err="1"/>
              <a:t>OA</a:t>
            </a:r>
            <a:r>
              <a:rPr lang="sl-SI" altLang="" sz="2400" dirty="0"/>
              <a:t> kolena morajo biti </a:t>
            </a:r>
            <a:r>
              <a:rPr lang="sl-SI" altLang="" sz="2400" b="1" u="sng" dirty="0">
                <a:solidFill>
                  <a:srgbClr val="FF9900"/>
                </a:solidFill>
              </a:rPr>
              <a:t>seznanjeni</a:t>
            </a:r>
            <a:r>
              <a:rPr lang="sl-SI" altLang="" sz="2400" dirty="0"/>
              <a:t> s pomenom spremembe življenjskega stila, vadbe, časovnih aktivnosti, redukcije telesne teže in drugih ukrepov za razbremenitev prizadetih sklepov. Začetna oskrba naj temelji na samopomoči in </a:t>
            </a:r>
            <a:r>
              <a:rPr lang="sl-SI" altLang="" sz="2400" b="1" u="sng" dirty="0">
                <a:solidFill>
                  <a:srgbClr val="FF9900"/>
                </a:solidFill>
              </a:rPr>
              <a:t>bolnikovih lastnih ukrepih</a:t>
            </a:r>
            <a:r>
              <a:rPr lang="sl-SI" altLang="" sz="2400" dirty="0"/>
              <a:t>, ne pa na pomoči profesionalnega zdravstvenega osebja. V nadaljnjem poteku je pomembno </a:t>
            </a:r>
            <a:r>
              <a:rPr lang="sl-SI" altLang="" sz="2400" b="1" u="sng" dirty="0">
                <a:solidFill>
                  <a:srgbClr val="FF9900"/>
                </a:solidFill>
              </a:rPr>
              <a:t>redno izvajanje</a:t>
            </a:r>
            <a:r>
              <a:rPr lang="sl-SI" altLang="" sz="2400" dirty="0"/>
              <a:t> </a:t>
            </a:r>
            <a:r>
              <a:rPr lang="sl-SI" altLang="" sz="2400" dirty="0" err="1"/>
              <a:t>nefarmakoloških</a:t>
            </a:r>
            <a:r>
              <a:rPr lang="sl-SI" altLang="" sz="2400" dirty="0"/>
              <a:t> ukrepov. (</a:t>
            </a:r>
            <a:r>
              <a:rPr lang="sl-SI" altLang="" sz="2400" dirty="0" err="1"/>
              <a:t>LoE</a:t>
            </a:r>
            <a:r>
              <a:rPr lang="sl-SI" altLang="" sz="2400" dirty="0"/>
              <a:t> </a:t>
            </a:r>
            <a:r>
              <a:rPr lang="sl-SI" altLang="" sz="2400" dirty="0" err="1"/>
              <a:t>Ia</a:t>
            </a:r>
            <a:r>
              <a:rPr lang="sl-SI" altLang="" sz="2400" dirty="0"/>
              <a:t>; ES – 0,06)</a:t>
            </a:r>
          </a:p>
          <a:p>
            <a:r>
              <a:rPr lang="sl-SI" altLang="" sz="2400" dirty="0"/>
              <a:t>Klinično stanje bolnikov se lahko izboljša z rednim </a:t>
            </a:r>
            <a:r>
              <a:rPr lang="sl-SI" altLang="" sz="2400" b="1" u="sng" dirty="0">
                <a:solidFill>
                  <a:srgbClr val="FF9900"/>
                </a:solidFill>
              </a:rPr>
              <a:t>kontaktom po telefonu</a:t>
            </a:r>
            <a:r>
              <a:rPr lang="sl-SI" altLang="" sz="2400" dirty="0"/>
              <a:t>. (</a:t>
            </a:r>
            <a:r>
              <a:rPr lang="sl-SI" altLang="" sz="2400" dirty="0" err="1"/>
              <a:t>LoE</a:t>
            </a:r>
            <a:r>
              <a:rPr lang="sl-SI" altLang="" sz="2400" dirty="0"/>
              <a:t> </a:t>
            </a:r>
            <a:r>
              <a:rPr lang="sl-SI" altLang="" sz="2400" dirty="0" err="1"/>
              <a:t>Ia</a:t>
            </a:r>
            <a:r>
              <a:rPr lang="sl-SI" altLang="" sz="2400" dirty="0"/>
              <a:t>; ES – 0,12)</a:t>
            </a:r>
          </a:p>
          <a:p>
            <a:r>
              <a:rPr lang="sl-SI" altLang="" sz="2400" dirty="0"/>
              <a:t>Bolnike z </a:t>
            </a:r>
            <a:r>
              <a:rPr lang="sl-SI" altLang="" sz="2400" dirty="0" err="1"/>
              <a:t>OA</a:t>
            </a:r>
            <a:r>
              <a:rPr lang="sl-SI" altLang="" sz="2400" dirty="0"/>
              <a:t> kolena, ki imajo povečano telesno težo, naj se vzpodbuja k </a:t>
            </a:r>
            <a:r>
              <a:rPr lang="sl-SI" altLang="" sz="2400" b="1" u="sng" dirty="0">
                <a:solidFill>
                  <a:srgbClr val="FF9900"/>
                </a:solidFill>
              </a:rPr>
              <a:t>redukciji teže</a:t>
            </a:r>
            <a:r>
              <a:rPr lang="sl-SI" altLang="" sz="2400" dirty="0"/>
              <a:t> in ohranitvi na nižjem nivoju. (</a:t>
            </a:r>
            <a:r>
              <a:rPr lang="sl-SI" altLang="" sz="2400" dirty="0" err="1"/>
              <a:t>LoE</a:t>
            </a:r>
            <a:r>
              <a:rPr lang="sl-SI" altLang="" sz="2400" dirty="0"/>
              <a:t> </a:t>
            </a:r>
            <a:r>
              <a:rPr lang="sl-SI" altLang="" sz="2400" dirty="0" err="1"/>
              <a:t>Ia</a:t>
            </a:r>
            <a:r>
              <a:rPr lang="sl-SI" altLang="" sz="2400" dirty="0"/>
              <a:t>; ES – 0,20)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13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841681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Vaje</a:t>
            </a:r>
            <a:r>
              <a:rPr lang="en-US" dirty="0"/>
              <a:t>, </a:t>
            </a:r>
            <a:r>
              <a:rPr lang="en-US" dirty="0" err="1"/>
              <a:t>fizioterapija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sl-SI" dirty="0"/>
              <a:t>gretje/hlajenje, protibolečinska, manualna</a:t>
            </a:r>
            <a:endParaRPr lang="en-US" dirty="0"/>
          </a:p>
          <a:p>
            <a:pPr lvl="1"/>
            <a:r>
              <a:rPr lang="sl-SI" dirty="0"/>
              <a:t>asistirane vaje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r>
              <a:rPr lang="sl-SI" dirty="0"/>
              <a:t>aktivne vaje proti uporu</a:t>
            </a:r>
          </a:p>
          <a:p>
            <a:pPr lvl="1"/>
            <a:r>
              <a:rPr lang="sl-SI" dirty="0"/>
              <a:t>gladki ponavljajoči se gibi v smeri</a:t>
            </a:r>
          </a:p>
          <a:p>
            <a:pPr lvl="1"/>
            <a:r>
              <a:rPr lang="sl-SI" dirty="0"/>
              <a:t>raztezne vaje proti zakrčenosti</a:t>
            </a:r>
          </a:p>
          <a:p>
            <a:pPr lvl="1"/>
            <a:r>
              <a:rPr lang="sl-SI" dirty="0"/>
              <a:t>splošne aerobne vaje</a:t>
            </a:r>
            <a:endParaRPr lang="en-US" dirty="0"/>
          </a:p>
          <a:p>
            <a:pPr lvl="1"/>
            <a:r>
              <a:rPr lang="en-US" dirty="0" err="1"/>
              <a:t>hidrogimnastika</a:t>
            </a:r>
            <a:endParaRPr lang="en-US" dirty="0"/>
          </a:p>
          <a:p>
            <a:pPr lvl="1"/>
            <a:r>
              <a:rPr lang="en-US" dirty="0" err="1"/>
              <a:t>joga</a:t>
            </a:r>
            <a:r>
              <a:rPr lang="en-US" dirty="0"/>
              <a:t>, Tai-Chi</a:t>
            </a:r>
            <a:endParaRPr lang="sl-SI" dirty="0"/>
          </a:p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14</a:t>
            </a:fld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521" y="520486"/>
            <a:ext cx="2168344" cy="11774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4491" y="2355632"/>
            <a:ext cx="1909492" cy="143602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9583" y="3162512"/>
            <a:ext cx="2157955" cy="14360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32553" y="4634855"/>
            <a:ext cx="2739248" cy="153397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209" y="4259643"/>
            <a:ext cx="2980345" cy="230220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75395" y="1825625"/>
            <a:ext cx="2185470" cy="119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738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Medicinsko</a:t>
            </a:r>
            <a:r>
              <a:rPr lang="en-US" dirty="0"/>
              <a:t> </a:t>
            </a:r>
            <a:r>
              <a:rPr lang="en-US" dirty="0" err="1"/>
              <a:t>tehnični</a:t>
            </a:r>
            <a:r>
              <a:rPr lang="en-US" dirty="0"/>
              <a:t> </a:t>
            </a:r>
            <a:r>
              <a:rPr lang="en-US" dirty="0" err="1"/>
              <a:t>pripomočki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vložki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čevlje</a:t>
            </a:r>
            <a:r>
              <a:rPr lang="en-US" dirty="0"/>
              <a:t>,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meri</a:t>
            </a:r>
            <a:r>
              <a:rPr lang="en-US" dirty="0"/>
              <a:t> </a:t>
            </a:r>
            <a:r>
              <a:rPr lang="en-US" dirty="0" err="1"/>
              <a:t>izdelan</a:t>
            </a:r>
            <a:r>
              <a:rPr lang="en-US" dirty="0"/>
              <a:t> </a:t>
            </a:r>
            <a:r>
              <a:rPr lang="en-US" dirty="0" err="1"/>
              <a:t>čevelj</a:t>
            </a:r>
            <a:endParaRPr lang="en-US" dirty="0"/>
          </a:p>
          <a:p>
            <a:r>
              <a:rPr lang="sl-SI" dirty="0" err="1"/>
              <a:t>ortoze</a:t>
            </a:r>
            <a:endParaRPr lang="sl-SI" dirty="0"/>
          </a:p>
          <a:p>
            <a:pPr lvl="1"/>
            <a:r>
              <a:rPr lang="sl-SI" dirty="0"/>
              <a:t>elastične</a:t>
            </a:r>
            <a:r>
              <a:rPr lang="en-US" dirty="0"/>
              <a:t>,</a:t>
            </a:r>
            <a:r>
              <a:rPr lang="sl-SI" dirty="0"/>
              <a:t> grelne</a:t>
            </a:r>
            <a:endParaRPr lang="en-US" dirty="0"/>
          </a:p>
          <a:p>
            <a:pPr lvl="1"/>
            <a:r>
              <a:rPr lang="sl-SI" dirty="0" err="1"/>
              <a:t>razbremenitvene</a:t>
            </a:r>
            <a:r>
              <a:rPr lang="sl-SI" dirty="0"/>
              <a:t> (</a:t>
            </a:r>
            <a:r>
              <a:rPr lang="sl-SI" dirty="0" err="1"/>
              <a:t>unloader</a:t>
            </a:r>
            <a:r>
              <a:rPr lang="sl-SI" dirty="0"/>
              <a:t>)</a:t>
            </a:r>
            <a:endParaRPr lang="en-US" dirty="0"/>
          </a:p>
          <a:p>
            <a:pPr lvl="1"/>
            <a:r>
              <a:rPr lang="sl-SI" dirty="0"/>
              <a:t>stabilizacijske</a:t>
            </a:r>
          </a:p>
          <a:p>
            <a:r>
              <a:rPr lang="en-US" dirty="0" err="1"/>
              <a:t>palica</a:t>
            </a:r>
            <a:r>
              <a:rPr lang="en-US" dirty="0"/>
              <a:t>, </a:t>
            </a:r>
            <a:r>
              <a:rPr lang="sl-SI" dirty="0"/>
              <a:t>bergle, hodulja, voziček</a:t>
            </a:r>
          </a:p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15</a:t>
            </a:fld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5383" y="4102779"/>
            <a:ext cx="3437617" cy="15125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5502" y="4126249"/>
            <a:ext cx="1489081" cy="14890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245" y="2381836"/>
            <a:ext cx="2331846" cy="11882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5600" y="2128064"/>
            <a:ext cx="2649415" cy="130814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39816" y="4616775"/>
            <a:ext cx="2962030" cy="1857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0886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Farma</a:t>
            </a:r>
            <a:r>
              <a:rPr lang="en-US" dirty="0"/>
              <a:t> – </a:t>
            </a:r>
            <a:r>
              <a:rPr lang="en-US" dirty="0" err="1"/>
              <a:t>zunanja</a:t>
            </a:r>
            <a:r>
              <a:rPr lang="en-US" dirty="0"/>
              <a:t> </a:t>
            </a:r>
            <a:r>
              <a:rPr lang="en-US" dirty="0" err="1"/>
              <a:t>uporaba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sz="2000" dirty="0"/>
              <a:t>Mazila</a:t>
            </a:r>
          </a:p>
          <a:p>
            <a:pPr lvl="1"/>
            <a:r>
              <a:rPr lang="sl-SI" sz="2000" dirty="0" err="1"/>
              <a:t>rubefaciensi</a:t>
            </a:r>
            <a:endParaRPr lang="sl-SI" sz="2000" dirty="0"/>
          </a:p>
          <a:p>
            <a:pPr lvl="1"/>
            <a:r>
              <a:rPr lang="sl-SI" sz="2000" dirty="0" err="1"/>
              <a:t>NSAR</a:t>
            </a:r>
            <a:endParaRPr lang="sl-SI" sz="2000" dirty="0"/>
          </a:p>
          <a:p>
            <a:pPr lvl="1"/>
            <a:r>
              <a:rPr lang="en-US" sz="2000" dirty="0"/>
              <a:t>capsaicin</a:t>
            </a:r>
            <a:endParaRPr lang="sl-SI" sz="2000" dirty="0"/>
          </a:p>
          <a:p>
            <a:pPr lvl="1"/>
            <a:r>
              <a:rPr lang="sl-SI" sz="2000" dirty="0"/>
              <a:t>„naravna“</a:t>
            </a:r>
            <a:endParaRPr lang="en-US" sz="2000" dirty="0"/>
          </a:p>
          <a:p>
            <a:pPr lvl="1"/>
            <a:endParaRPr lang="sl-SI" sz="2000" dirty="0"/>
          </a:p>
          <a:p>
            <a:r>
              <a:rPr lang="sl-SI" sz="2000" dirty="0"/>
              <a:t>Obliži</a:t>
            </a:r>
          </a:p>
          <a:p>
            <a:pPr lvl="1"/>
            <a:r>
              <a:rPr lang="sl-SI" sz="2000" dirty="0" err="1"/>
              <a:t>NSAR</a:t>
            </a:r>
            <a:endParaRPr lang="sl-SI" sz="2000" dirty="0"/>
          </a:p>
          <a:p>
            <a:pPr marL="0" indent="0">
              <a:buNone/>
            </a:pPr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16</a:t>
            </a:fld>
            <a:endParaRPr lang="sl-SI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224" y="4663933"/>
            <a:ext cx="1913712" cy="192146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1661" y="1337607"/>
            <a:ext cx="4439138" cy="524778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2355" y="2557462"/>
            <a:ext cx="2133600" cy="21336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5667" y="4691062"/>
            <a:ext cx="2466975" cy="184785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7105" y="1825625"/>
            <a:ext cx="2228850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8189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Farma</a:t>
            </a:r>
            <a:r>
              <a:rPr lang="en-US" dirty="0"/>
              <a:t> - </a:t>
            </a:r>
            <a:r>
              <a:rPr lang="en-US" dirty="0" err="1"/>
              <a:t>peroralno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sl-SI" altLang="sl-SI" sz="2400" kern="0" dirty="0" err="1"/>
              <a:t>paracetamol</a:t>
            </a:r>
            <a:r>
              <a:rPr lang="sl-SI" altLang="sl-SI" sz="2400" kern="0" dirty="0"/>
              <a:t> </a:t>
            </a:r>
            <a:r>
              <a:rPr lang="sl-SI" altLang="sl-SI" sz="2400" kern="0" dirty="0" err="1"/>
              <a:t>vs</a:t>
            </a:r>
            <a:r>
              <a:rPr lang="sl-SI" altLang="sl-SI" sz="2400" kern="0" dirty="0"/>
              <a:t>. </a:t>
            </a:r>
            <a:r>
              <a:rPr lang="sl-SI" altLang="sl-SI" sz="2400" kern="0" dirty="0" err="1"/>
              <a:t>NSAR</a:t>
            </a:r>
            <a:r>
              <a:rPr lang="sl-SI" altLang="sl-SI" sz="2400" kern="0" dirty="0"/>
              <a:t> </a:t>
            </a:r>
            <a:r>
              <a:rPr lang="sl-SI" altLang="sl-SI" sz="2400" kern="0" dirty="0" err="1"/>
              <a:t>vs</a:t>
            </a:r>
            <a:r>
              <a:rPr lang="sl-SI" altLang="sl-SI" sz="2400" kern="0" dirty="0"/>
              <a:t>. </a:t>
            </a:r>
            <a:r>
              <a:rPr lang="sl-SI" altLang="sl-SI" sz="2400" kern="0" dirty="0" err="1"/>
              <a:t>COX2</a:t>
            </a:r>
            <a:endParaRPr lang="sl-SI" altLang="sl-SI" sz="2400" kern="0" dirty="0"/>
          </a:p>
          <a:p>
            <a:pPr lvl="1">
              <a:spcBef>
                <a:spcPts val="0"/>
              </a:spcBef>
            </a:pPr>
            <a:r>
              <a:rPr lang="sl-SI" altLang="sl-SI" sz="2000" kern="0" dirty="0"/>
              <a:t>“kronična” ali “akutna” artroza</a:t>
            </a:r>
          </a:p>
          <a:p>
            <a:pPr lvl="1">
              <a:spcBef>
                <a:spcPts val="0"/>
              </a:spcBef>
            </a:pPr>
            <a:r>
              <a:rPr lang="sl-SI" altLang="sl-SI" sz="2000" kern="0" dirty="0"/>
              <a:t>analgezija ali protivnetno</a:t>
            </a:r>
          </a:p>
          <a:p>
            <a:pPr lvl="1">
              <a:spcBef>
                <a:spcPts val="0"/>
              </a:spcBef>
            </a:pPr>
            <a:r>
              <a:rPr lang="sl-SI" altLang="sl-SI" sz="2000" kern="0" dirty="0"/>
              <a:t>kronična oblika </a:t>
            </a:r>
            <a:r>
              <a:rPr lang="sl-SI" altLang="sl-SI" sz="2000" kern="0" dirty="0" err="1"/>
              <a:t>paracetamol</a:t>
            </a:r>
            <a:r>
              <a:rPr lang="sl-SI" altLang="sl-SI" sz="2000" kern="0" dirty="0"/>
              <a:t> </a:t>
            </a:r>
            <a:r>
              <a:rPr lang="sl-SI" altLang="sl-SI" sz="2000" kern="0" dirty="0" err="1"/>
              <a:t>1</a:t>
            </a:r>
            <a:r>
              <a:rPr lang="sl-SI" altLang="sl-SI" sz="2000" kern="0" baseline="30000" dirty="0" err="1"/>
              <a:t>st</a:t>
            </a:r>
            <a:endParaRPr lang="sl-SI" altLang="sl-SI" sz="2000" kern="0" dirty="0"/>
          </a:p>
          <a:p>
            <a:pPr lvl="1">
              <a:spcBef>
                <a:spcPts val="0"/>
              </a:spcBef>
            </a:pPr>
            <a:r>
              <a:rPr lang="sl-SI" altLang="sl-SI" sz="2000" kern="0" dirty="0" err="1"/>
              <a:t>NSAR</a:t>
            </a:r>
            <a:r>
              <a:rPr lang="sl-SI" altLang="sl-SI" sz="2000" kern="0" dirty="0"/>
              <a:t> tudi v lokalni obliki mazil/obližev</a:t>
            </a:r>
          </a:p>
          <a:p>
            <a:pPr marL="457200" lvl="1" indent="0">
              <a:spcBef>
                <a:spcPts val="0"/>
              </a:spcBef>
              <a:buNone/>
            </a:pPr>
            <a:endParaRPr lang="sl-SI" altLang="sl-SI" kern="0" dirty="0"/>
          </a:p>
          <a:p>
            <a:pPr>
              <a:spcBef>
                <a:spcPts val="0"/>
              </a:spcBef>
            </a:pPr>
            <a:r>
              <a:rPr lang="sl-SI" altLang="sl-SI" sz="2400" kern="0" dirty="0"/>
              <a:t>prehranski dodatki (</a:t>
            </a:r>
            <a:r>
              <a:rPr lang="sl-SI" altLang="sl-SI" sz="2400" kern="0" dirty="0" err="1"/>
              <a:t>nutr</a:t>
            </a:r>
            <a:r>
              <a:rPr lang="en-US" altLang="sl-SI" sz="2400" kern="0" dirty="0"/>
              <a:t>a</a:t>
            </a:r>
            <a:r>
              <a:rPr lang="sl-SI" altLang="sl-SI" sz="2400" kern="0" dirty="0"/>
              <a:t>c</a:t>
            </a:r>
            <a:r>
              <a:rPr lang="en-US" altLang="sl-SI" sz="2400" kern="0"/>
              <a:t>euticals</a:t>
            </a:r>
            <a:r>
              <a:rPr lang="sl-SI" altLang="sl-SI" sz="2400" kern="0"/>
              <a:t>)</a:t>
            </a:r>
            <a:endParaRPr lang="sl-SI" altLang="sl-SI" sz="2400" kern="0" dirty="0"/>
          </a:p>
          <a:p>
            <a:pPr lvl="1">
              <a:spcBef>
                <a:spcPts val="0"/>
              </a:spcBef>
            </a:pPr>
            <a:r>
              <a:rPr lang="sl-SI" altLang="sl-SI" sz="2000" kern="0" dirty="0"/>
              <a:t>neskončen seznam snovi, kombinacij, doz</a:t>
            </a:r>
          </a:p>
          <a:p>
            <a:pPr lvl="1">
              <a:spcBef>
                <a:spcPts val="0"/>
              </a:spcBef>
            </a:pPr>
            <a:r>
              <a:rPr lang="sl-SI" altLang="sl-SI" sz="2000" kern="0" dirty="0"/>
              <a:t>“naravni” izvor</a:t>
            </a:r>
          </a:p>
          <a:p>
            <a:pPr lvl="1">
              <a:spcBef>
                <a:spcPts val="0"/>
              </a:spcBef>
            </a:pPr>
            <a:r>
              <a:rPr lang="sl-SI" altLang="sl-SI" sz="2000" kern="0" dirty="0" err="1"/>
              <a:t>glukozamin</a:t>
            </a:r>
            <a:r>
              <a:rPr lang="sl-SI" altLang="sl-SI" sz="2000" kern="0" dirty="0"/>
              <a:t>/</a:t>
            </a:r>
            <a:r>
              <a:rPr lang="sl-SI" altLang="sl-SI" sz="2000" kern="0" dirty="0" err="1"/>
              <a:t>hondroitin</a:t>
            </a:r>
            <a:r>
              <a:rPr lang="sl-SI" altLang="sl-SI" sz="2000" kern="0" dirty="0"/>
              <a:t>, kolagen, </a:t>
            </a:r>
            <a:r>
              <a:rPr lang="sl-SI" altLang="sl-SI" sz="2000" kern="0" dirty="0" err="1"/>
              <a:t>avo</a:t>
            </a:r>
            <a:r>
              <a:rPr lang="en-US" altLang="sl-SI" sz="2000" kern="0" dirty="0"/>
              <a:t>k</a:t>
            </a:r>
            <a:r>
              <a:rPr lang="sl-SI" altLang="sl-SI" sz="2000" kern="0" dirty="0" err="1"/>
              <a:t>ado</a:t>
            </a:r>
            <a:r>
              <a:rPr lang="sl-SI" altLang="sl-SI" sz="2000" kern="0" dirty="0"/>
              <a:t>/soja..</a:t>
            </a:r>
          </a:p>
          <a:p>
            <a:pPr lvl="1">
              <a:spcBef>
                <a:spcPts val="0"/>
              </a:spcBef>
            </a:pPr>
            <a:r>
              <a:rPr lang="sl-SI" altLang="sl-SI" sz="2000" kern="0" dirty="0"/>
              <a:t>nekatera so podprta z dokazi</a:t>
            </a:r>
          </a:p>
          <a:p>
            <a:pPr lvl="2">
              <a:spcBef>
                <a:spcPts val="0"/>
              </a:spcBef>
            </a:pPr>
            <a:r>
              <a:rPr lang="sl-SI" altLang="sl-SI" sz="1600" kern="0" dirty="0"/>
              <a:t>protivnetno</a:t>
            </a:r>
          </a:p>
          <a:p>
            <a:pPr lvl="2">
              <a:spcBef>
                <a:spcPts val="0"/>
              </a:spcBef>
            </a:pPr>
            <a:r>
              <a:rPr lang="sl-SI" altLang="sl-SI" sz="1600" kern="0" dirty="0"/>
              <a:t>antioksidanti</a:t>
            </a:r>
          </a:p>
          <a:p>
            <a:pPr lvl="2">
              <a:spcBef>
                <a:spcPts val="0"/>
              </a:spcBef>
            </a:pPr>
            <a:r>
              <a:rPr lang="sl-SI" altLang="sl-SI" sz="1600" kern="0" dirty="0"/>
              <a:t>anabolni, </a:t>
            </a:r>
            <a:r>
              <a:rPr lang="sl-SI" altLang="sl-SI" sz="1600" kern="0" dirty="0" err="1"/>
              <a:t>antikatabolni</a:t>
            </a:r>
            <a:r>
              <a:rPr lang="sl-SI" altLang="sl-SI" sz="1600" kern="0" dirty="0"/>
              <a:t>?</a:t>
            </a:r>
          </a:p>
          <a:p>
            <a:pPr lvl="2">
              <a:spcBef>
                <a:spcPts val="0"/>
              </a:spcBef>
            </a:pPr>
            <a:r>
              <a:rPr lang="sl-SI" altLang="sl-SI" sz="1600" kern="0" dirty="0"/>
              <a:t>strukturni </a:t>
            </a:r>
            <a:r>
              <a:rPr lang="en-US" altLang="sl-SI" sz="1600" kern="0" dirty="0" err="1"/>
              <a:t>učinek</a:t>
            </a:r>
            <a:r>
              <a:rPr lang="en-US" altLang="sl-SI" sz="1600" kern="0" dirty="0"/>
              <a:t>?</a:t>
            </a:r>
            <a:endParaRPr lang="sl-SI" altLang="sl-SI" sz="1600" kern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17</a:t>
            </a:fld>
            <a:endParaRPr lang="sl-SI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5939" y="1690688"/>
            <a:ext cx="4704513" cy="262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1187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Farma</a:t>
            </a:r>
            <a:r>
              <a:rPr lang="en-US" dirty="0"/>
              <a:t> – </a:t>
            </a:r>
            <a:r>
              <a:rPr lang="en-US" dirty="0" err="1"/>
              <a:t>Injekcijske</a:t>
            </a:r>
            <a:r>
              <a:rPr lang="en-US" dirty="0"/>
              <a:t> </a:t>
            </a:r>
            <a:r>
              <a:rPr lang="en-US" dirty="0" err="1"/>
              <a:t>metode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sl-SI" altLang="sl-SI" sz="2000" kern="0" dirty="0"/>
              <a:t>injekcijske terapije</a:t>
            </a:r>
            <a:endParaRPr lang="en-US" altLang="sl-SI" sz="2000" kern="0" dirty="0"/>
          </a:p>
          <a:p>
            <a:pPr lvl="2">
              <a:spcBef>
                <a:spcPts val="0"/>
              </a:spcBef>
            </a:pPr>
            <a:r>
              <a:rPr lang="en-US" altLang="sl-SI" sz="1400" kern="0" dirty="0" err="1"/>
              <a:t>veliki</a:t>
            </a:r>
            <a:r>
              <a:rPr lang="en-US" altLang="sl-SI" sz="1400" kern="0" dirty="0"/>
              <a:t>/</a:t>
            </a:r>
            <a:r>
              <a:rPr lang="en-US" altLang="sl-SI" sz="1400" kern="0" dirty="0" err="1"/>
              <a:t>mali</a:t>
            </a:r>
            <a:r>
              <a:rPr lang="en-US" altLang="sl-SI" sz="1400" kern="0" dirty="0"/>
              <a:t> </a:t>
            </a:r>
            <a:r>
              <a:rPr lang="en-US" altLang="sl-SI" sz="1400" kern="0" dirty="0" err="1"/>
              <a:t>sklepi</a:t>
            </a:r>
            <a:r>
              <a:rPr lang="en-US" altLang="sl-SI" sz="1400" kern="0" dirty="0"/>
              <a:t>, intra-</a:t>
            </a:r>
            <a:r>
              <a:rPr lang="en-US" altLang="sl-SI" sz="1400" kern="0" dirty="0" err="1"/>
              <a:t>artikularno</a:t>
            </a:r>
            <a:r>
              <a:rPr lang="en-US" altLang="sl-SI" sz="1400" kern="0" dirty="0"/>
              <a:t>, </a:t>
            </a:r>
            <a:r>
              <a:rPr lang="en-US" altLang="sl-SI" sz="1400" kern="0" dirty="0" err="1"/>
              <a:t>splošne</a:t>
            </a:r>
            <a:r>
              <a:rPr lang="en-US" altLang="sl-SI" sz="1400" kern="0" dirty="0"/>
              <a:t> </a:t>
            </a:r>
            <a:r>
              <a:rPr lang="en-US" altLang="sl-SI" sz="1400" kern="0" dirty="0" err="1"/>
              <a:t>kontraindikacije</a:t>
            </a:r>
            <a:endParaRPr lang="sl-SI" altLang="sl-SI" sz="1200" kern="0" dirty="0"/>
          </a:p>
          <a:p>
            <a:pPr>
              <a:spcBef>
                <a:spcPts val="0"/>
              </a:spcBef>
            </a:pPr>
            <a:r>
              <a:rPr lang="sl-SI" altLang="sl-SI" sz="2000" kern="0" dirty="0"/>
              <a:t>steroid +/- LA</a:t>
            </a:r>
          </a:p>
          <a:p>
            <a:pPr lvl="1">
              <a:spcBef>
                <a:spcPts val="0"/>
              </a:spcBef>
            </a:pPr>
            <a:r>
              <a:rPr lang="sl-SI" altLang="sl-SI" sz="1800" kern="0" dirty="0"/>
              <a:t>odličen protivneten učinek, za akutno fazo</a:t>
            </a:r>
          </a:p>
          <a:p>
            <a:pPr lvl="1">
              <a:spcBef>
                <a:spcPts val="0"/>
              </a:spcBef>
            </a:pPr>
            <a:r>
              <a:rPr lang="sl-SI" altLang="sl-SI" sz="1800" kern="0" dirty="0"/>
              <a:t>atrofija tkiv (</a:t>
            </a:r>
            <a:r>
              <a:rPr lang="en-US" altLang="sl-SI" sz="1800" kern="0" dirty="0" err="1"/>
              <a:t>ka</a:t>
            </a:r>
            <a:r>
              <a:rPr lang="sl-SI" altLang="sl-SI" sz="1800" kern="0" dirty="0" err="1"/>
              <a:t>tabolni</a:t>
            </a:r>
            <a:r>
              <a:rPr lang="sl-SI" altLang="sl-SI" sz="1800" kern="0" dirty="0"/>
              <a:t> učinek), </a:t>
            </a:r>
            <a:r>
              <a:rPr lang="sl-SI" altLang="sl-SI" sz="1800" kern="0" dirty="0" err="1"/>
              <a:t>hondrotoksičnost</a:t>
            </a:r>
            <a:r>
              <a:rPr lang="sl-SI" altLang="sl-SI" sz="1800" kern="0" dirty="0"/>
              <a:t> LA?</a:t>
            </a:r>
          </a:p>
          <a:p>
            <a:pPr lvl="1">
              <a:spcBef>
                <a:spcPts val="0"/>
              </a:spcBef>
            </a:pPr>
            <a:endParaRPr lang="sl-SI" altLang="sl-SI" sz="900" kern="0" dirty="0"/>
          </a:p>
          <a:p>
            <a:pPr>
              <a:spcBef>
                <a:spcPts val="0"/>
              </a:spcBef>
            </a:pPr>
            <a:r>
              <a:rPr lang="sl-SI" altLang="sl-SI" sz="2000" kern="0" dirty="0" err="1"/>
              <a:t>hialuronati</a:t>
            </a:r>
            <a:endParaRPr lang="sl-SI" altLang="sl-SI" sz="2000" kern="0" dirty="0"/>
          </a:p>
          <a:p>
            <a:pPr lvl="1">
              <a:spcBef>
                <a:spcPts val="0"/>
              </a:spcBef>
            </a:pPr>
            <a:r>
              <a:rPr lang="sl-SI" altLang="sl-SI" sz="1800" kern="0" dirty="0" err="1"/>
              <a:t>viskosuplementacija</a:t>
            </a:r>
            <a:r>
              <a:rPr lang="sl-SI" altLang="sl-SI" sz="1800" kern="0" dirty="0"/>
              <a:t> kronična, artroza, 9-12 M,</a:t>
            </a:r>
          </a:p>
          <a:p>
            <a:pPr lvl="1">
              <a:spcBef>
                <a:spcPts val="0"/>
              </a:spcBef>
            </a:pPr>
            <a:r>
              <a:rPr lang="sl-SI" altLang="sl-SI" sz="1800" kern="0" dirty="0" err="1"/>
              <a:t>rekombinantni</a:t>
            </a:r>
            <a:r>
              <a:rPr lang="sl-SI" altLang="sl-SI" sz="1800" kern="0" dirty="0"/>
              <a:t>, med pripomočki, </a:t>
            </a:r>
            <a:r>
              <a:rPr lang="sl-SI" altLang="sl-SI" sz="1800" kern="0" dirty="0" err="1"/>
              <a:t>single</a:t>
            </a:r>
            <a:r>
              <a:rPr lang="sl-SI" altLang="sl-SI" sz="1800" kern="0" dirty="0"/>
              <a:t>-/multiple-</a:t>
            </a:r>
            <a:r>
              <a:rPr lang="sl-SI" altLang="sl-SI" sz="1800" kern="0" dirty="0" err="1"/>
              <a:t>shots</a:t>
            </a:r>
            <a:endParaRPr lang="sl-SI" altLang="sl-SI" sz="1800" kern="0" dirty="0"/>
          </a:p>
          <a:p>
            <a:pPr lvl="1">
              <a:spcBef>
                <a:spcPts val="0"/>
              </a:spcBef>
            </a:pPr>
            <a:endParaRPr lang="sl-SI" altLang="sl-SI" sz="900" kern="0" dirty="0"/>
          </a:p>
          <a:p>
            <a:pPr>
              <a:spcBef>
                <a:spcPts val="0"/>
              </a:spcBef>
            </a:pPr>
            <a:r>
              <a:rPr lang="sl-SI" altLang="sl-SI" sz="2000" kern="0" dirty="0"/>
              <a:t>obogatena trombocitna plazma (</a:t>
            </a:r>
            <a:r>
              <a:rPr lang="sl-SI" altLang="sl-SI" sz="2000" kern="0" dirty="0" err="1"/>
              <a:t>PRP</a:t>
            </a:r>
            <a:r>
              <a:rPr lang="sl-SI" altLang="sl-SI" sz="2000" kern="0" dirty="0"/>
              <a:t>, </a:t>
            </a:r>
            <a:r>
              <a:rPr lang="sl-SI" altLang="sl-SI" sz="2000" kern="0" dirty="0" err="1"/>
              <a:t>ACP</a:t>
            </a:r>
            <a:r>
              <a:rPr lang="sl-SI" altLang="sl-SI" sz="2000" kern="0" dirty="0"/>
              <a:t>)</a:t>
            </a:r>
          </a:p>
          <a:p>
            <a:pPr lvl="1">
              <a:spcBef>
                <a:spcPts val="0"/>
              </a:spcBef>
            </a:pPr>
            <a:r>
              <a:rPr lang="sl-SI" altLang="sl-SI" sz="1800" kern="0" dirty="0"/>
              <a:t>derivati krvi, centrifugiranje, uporabimo “</a:t>
            </a:r>
            <a:r>
              <a:rPr lang="sl-SI" altLang="sl-SI" sz="1800" kern="0" dirty="0" err="1"/>
              <a:t>buffy</a:t>
            </a:r>
            <a:r>
              <a:rPr lang="sl-SI" altLang="sl-SI" sz="1800" kern="0" dirty="0"/>
              <a:t> </a:t>
            </a:r>
            <a:r>
              <a:rPr lang="sl-SI" altLang="sl-SI" sz="1800" kern="0" dirty="0" err="1"/>
              <a:t>coat</a:t>
            </a:r>
            <a:r>
              <a:rPr lang="sl-SI" altLang="sl-SI" sz="1800" kern="0" dirty="0"/>
              <a:t>”</a:t>
            </a:r>
          </a:p>
          <a:p>
            <a:pPr lvl="1">
              <a:spcBef>
                <a:spcPts val="0"/>
              </a:spcBef>
            </a:pPr>
            <a:r>
              <a:rPr lang="sl-SI" altLang="sl-SI" sz="1800" kern="0" dirty="0" err="1"/>
              <a:t>viskosuplementacija</a:t>
            </a:r>
            <a:r>
              <a:rPr lang="sl-SI" altLang="sl-SI" sz="1800" kern="0" dirty="0"/>
              <a:t> + protivnetno, 12-18 M</a:t>
            </a:r>
          </a:p>
          <a:p>
            <a:pPr lvl="1">
              <a:spcBef>
                <a:spcPts val="0"/>
              </a:spcBef>
            </a:pPr>
            <a:endParaRPr lang="sl-SI" altLang="sl-SI" sz="900" kern="0" dirty="0"/>
          </a:p>
          <a:p>
            <a:pPr>
              <a:spcBef>
                <a:spcPts val="0"/>
              </a:spcBef>
            </a:pPr>
            <a:r>
              <a:rPr lang="sl-SI" altLang="sl-SI" sz="2000" kern="0" dirty="0" err="1"/>
              <a:t>mezenhimske</a:t>
            </a:r>
            <a:r>
              <a:rPr lang="sl-SI" altLang="sl-SI" sz="2000" kern="0" dirty="0"/>
              <a:t> matične/</a:t>
            </a:r>
            <a:r>
              <a:rPr lang="sl-SI" altLang="sl-SI" sz="2000" kern="0" dirty="0" err="1"/>
              <a:t>stromalne</a:t>
            </a:r>
            <a:r>
              <a:rPr lang="sl-SI" altLang="sl-SI" sz="2000" kern="0" dirty="0"/>
              <a:t> celice (</a:t>
            </a:r>
            <a:r>
              <a:rPr lang="sl-SI" altLang="sl-SI" sz="2000" kern="0" dirty="0" err="1"/>
              <a:t>MSC</a:t>
            </a:r>
            <a:r>
              <a:rPr lang="sl-SI" altLang="sl-SI" sz="2000" kern="0" dirty="0"/>
              <a:t>)</a:t>
            </a:r>
          </a:p>
          <a:p>
            <a:pPr lvl="1">
              <a:spcBef>
                <a:spcPts val="0"/>
              </a:spcBef>
            </a:pPr>
            <a:r>
              <a:rPr lang="sl-SI" altLang="sl-SI" sz="1800" kern="0" dirty="0"/>
              <a:t>celična terapija, </a:t>
            </a:r>
            <a:r>
              <a:rPr lang="sl-SI" altLang="sl-SI" sz="1800" kern="0" dirty="0" err="1"/>
              <a:t>aspirat</a:t>
            </a:r>
            <a:r>
              <a:rPr lang="sl-SI" altLang="sl-SI" sz="1800" kern="0" dirty="0"/>
              <a:t> kostnega mozga ali lipo-</a:t>
            </a:r>
            <a:r>
              <a:rPr lang="sl-SI" altLang="sl-SI" sz="1800" kern="0" dirty="0" err="1"/>
              <a:t>aspirat</a:t>
            </a:r>
            <a:endParaRPr lang="sl-SI" altLang="sl-SI" sz="1800" kern="0" dirty="0"/>
          </a:p>
          <a:p>
            <a:pPr lvl="1">
              <a:spcBef>
                <a:spcPts val="0"/>
              </a:spcBef>
            </a:pPr>
            <a:r>
              <a:rPr lang="sl-SI" altLang="sl-SI" sz="1800" u="sng" kern="0" dirty="0"/>
              <a:t>minimalna manipulacija </a:t>
            </a:r>
            <a:r>
              <a:rPr lang="sl-SI" altLang="sl-SI" sz="1800" kern="0" dirty="0" err="1"/>
              <a:t>vs</a:t>
            </a:r>
            <a:r>
              <a:rPr lang="sl-SI" altLang="sl-SI" sz="1800" kern="0" dirty="0"/>
              <a:t>. gojenje,  </a:t>
            </a:r>
            <a:r>
              <a:rPr lang="sl-SI" altLang="sl-SI" sz="1800" u="sng" kern="0" dirty="0" err="1"/>
              <a:t>avtologno</a:t>
            </a:r>
            <a:r>
              <a:rPr lang="sl-SI" altLang="sl-SI" sz="1800" kern="0" dirty="0"/>
              <a:t> </a:t>
            </a:r>
            <a:r>
              <a:rPr lang="sl-SI" altLang="sl-SI" sz="1800" kern="0" dirty="0" err="1"/>
              <a:t>vs</a:t>
            </a:r>
            <a:r>
              <a:rPr lang="sl-SI" altLang="sl-SI" sz="1800" kern="0" dirty="0"/>
              <a:t>. alogena</a:t>
            </a:r>
          </a:p>
          <a:p>
            <a:pPr lvl="1">
              <a:spcBef>
                <a:spcPts val="0"/>
              </a:spcBef>
            </a:pPr>
            <a:r>
              <a:rPr lang="sl-SI" altLang="sl-SI" sz="1800" kern="0" dirty="0" err="1"/>
              <a:t>imunomodulatorno</a:t>
            </a:r>
            <a:r>
              <a:rPr lang="en-US" altLang="sl-SI" sz="1800" kern="0" dirty="0"/>
              <a:t> </a:t>
            </a:r>
            <a:r>
              <a:rPr lang="en-US" altLang="sl-SI" sz="1800" kern="0" dirty="0" err="1"/>
              <a:t>močno</a:t>
            </a:r>
            <a:r>
              <a:rPr lang="sl-SI" altLang="sl-SI" sz="1800" kern="0" dirty="0"/>
              <a:t>, strukturno minimalno, 2-3 leta</a:t>
            </a:r>
          </a:p>
          <a:p>
            <a:endParaRPr lang="sl-SI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18</a:t>
            </a:fld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1751" y="5092705"/>
            <a:ext cx="1513221" cy="1008112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7441" y="1227781"/>
            <a:ext cx="1737196" cy="1414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4546" y="1690688"/>
            <a:ext cx="2567373" cy="596293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10600" y="2996984"/>
            <a:ext cx="2975112" cy="149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7441" y="4751755"/>
            <a:ext cx="1089384" cy="134906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166" y="5033647"/>
            <a:ext cx="1572244" cy="1067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4986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Lavaža</a:t>
            </a:r>
            <a:r>
              <a:rPr lang="en-US" dirty="0"/>
              <a:t>, debridement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spcBef>
                <a:spcPts val="0"/>
              </a:spcBef>
            </a:pPr>
            <a:r>
              <a:rPr lang="sl-SI" altLang="sl-SI" kern="0" dirty="0" err="1"/>
              <a:t>artroskopska</a:t>
            </a:r>
            <a:r>
              <a:rPr lang="sl-SI" altLang="sl-SI" kern="0" dirty="0"/>
              <a:t> ali odprta</a:t>
            </a:r>
            <a:endParaRPr lang="en-US" altLang="sl-SI" kern="0" dirty="0"/>
          </a:p>
          <a:p>
            <a:pPr lvl="2">
              <a:spcBef>
                <a:spcPts val="0"/>
              </a:spcBef>
            </a:pPr>
            <a:r>
              <a:rPr lang="sl-SI" altLang="sl-SI" kern="0" dirty="0"/>
              <a:t>indikacija le izjemoma</a:t>
            </a:r>
            <a:endParaRPr lang="en-US" altLang="sl-SI" kern="0" dirty="0"/>
          </a:p>
          <a:p>
            <a:pPr lvl="2">
              <a:spcBef>
                <a:spcPts val="0"/>
              </a:spcBef>
            </a:pPr>
            <a:r>
              <a:rPr lang="en-US" altLang="sl-SI" kern="0" dirty="0" err="1"/>
              <a:t>pri</a:t>
            </a:r>
            <a:r>
              <a:rPr lang="en-US" altLang="sl-SI" kern="0" dirty="0"/>
              <a:t> </a:t>
            </a:r>
            <a:r>
              <a:rPr lang="en-US" altLang="sl-SI" kern="0" dirty="0" err="1"/>
              <a:t>mehaničnih</a:t>
            </a:r>
            <a:r>
              <a:rPr lang="en-US" altLang="sl-SI" kern="0" dirty="0"/>
              <a:t> </a:t>
            </a:r>
            <a:r>
              <a:rPr lang="en-US" altLang="sl-SI" kern="0" dirty="0" err="1"/>
              <a:t>simptomih</a:t>
            </a:r>
            <a:endParaRPr lang="en-US" altLang="sl-SI" kern="0" dirty="0"/>
          </a:p>
          <a:p>
            <a:pPr>
              <a:spcBef>
                <a:spcPts val="0"/>
              </a:spcBef>
            </a:pPr>
            <a:endParaRPr lang="en-US" altLang="sl-SI" sz="2400" kern="0" dirty="0"/>
          </a:p>
          <a:p>
            <a:pPr>
              <a:spcBef>
                <a:spcPts val="0"/>
              </a:spcBef>
            </a:pPr>
            <a:endParaRPr lang="en-US" altLang="sl-SI" sz="2400" kern="0" dirty="0"/>
          </a:p>
          <a:p>
            <a:pPr lvl="1">
              <a:spcBef>
                <a:spcPts val="0"/>
              </a:spcBef>
            </a:pPr>
            <a:endParaRPr lang="sl-SI" altLang="sl-SI" sz="2000" kern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19</a:t>
            </a:fld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3354" y="3286846"/>
            <a:ext cx="3982286" cy="24434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387" y="2248555"/>
            <a:ext cx="2611316" cy="3481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2810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1389" y="406173"/>
            <a:ext cx="2509037" cy="25192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Kaj</a:t>
            </a:r>
            <a:r>
              <a:rPr lang="en-US" dirty="0"/>
              <a:t> je </a:t>
            </a:r>
            <a:r>
              <a:rPr lang="en-US" dirty="0" err="1"/>
              <a:t>artroza</a:t>
            </a:r>
            <a:r>
              <a:rPr lang="en-US" dirty="0"/>
              <a:t>?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l-SI" dirty="0"/>
              <a:t>(</a:t>
            </a:r>
            <a:r>
              <a:rPr lang="sl-SI" dirty="0" err="1"/>
              <a:t>osteo</a:t>
            </a:r>
            <a:r>
              <a:rPr lang="sl-SI" dirty="0"/>
              <a:t>)artroza (</a:t>
            </a:r>
            <a:r>
              <a:rPr lang="sl-SI" dirty="0" err="1"/>
              <a:t>OA</a:t>
            </a:r>
            <a:r>
              <a:rPr lang="sl-SI" dirty="0"/>
              <a:t>) </a:t>
            </a:r>
          </a:p>
          <a:p>
            <a:r>
              <a:rPr lang="sl-SI" dirty="0"/>
              <a:t>kronična ne-vnetna degenerativna bolezen celotnega sklepa</a:t>
            </a:r>
          </a:p>
          <a:p>
            <a:r>
              <a:rPr lang="sl-SI" dirty="0"/>
              <a:t>razpoke hrustanca, </a:t>
            </a:r>
            <a:r>
              <a:rPr lang="en-US" dirty="0" err="1"/>
              <a:t>cefranje</a:t>
            </a:r>
            <a:r>
              <a:rPr lang="sl-SI" dirty="0"/>
              <a:t> </a:t>
            </a:r>
            <a:r>
              <a:rPr lang="sl-SI" dirty="0" err="1"/>
              <a:t>meniskov</a:t>
            </a:r>
            <a:r>
              <a:rPr lang="en-US" dirty="0"/>
              <a:t>, </a:t>
            </a:r>
            <a:r>
              <a:rPr lang="en-US" dirty="0" err="1"/>
              <a:t>ohlapnost</a:t>
            </a:r>
            <a:r>
              <a:rPr lang="en-US" dirty="0"/>
              <a:t> </a:t>
            </a:r>
            <a:r>
              <a:rPr lang="en-US" dirty="0" err="1"/>
              <a:t>vezi</a:t>
            </a:r>
            <a:endParaRPr lang="sl-SI" dirty="0"/>
          </a:p>
          <a:p>
            <a:r>
              <a:rPr lang="sl-SI" dirty="0" err="1"/>
              <a:t>subhondralna</a:t>
            </a:r>
            <a:r>
              <a:rPr lang="sl-SI" dirty="0"/>
              <a:t> skleroza, ciste, </a:t>
            </a:r>
            <a:r>
              <a:rPr lang="sl-SI" dirty="0" err="1"/>
              <a:t>osteofiti</a:t>
            </a:r>
            <a:endParaRPr lang="sl-SI" dirty="0"/>
          </a:p>
          <a:p>
            <a:r>
              <a:rPr lang="sl-SI" dirty="0" err="1"/>
              <a:t>sinovitis</a:t>
            </a:r>
            <a:r>
              <a:rPr lang="sl-SI" dirty="0"/>
              <a:t>, zadebelitve sklepne ovojnice</a:t>
            </a:r>
          </a:p>
          <a:p>
            <a:r>
              <a:rPr lang="sl-SI" dirty="0"/>
              <a:t>vnetje obsklepnih tkiv (maščobe)</a:t>
            </a:r>
            <a:endParaRPr lang="en-US" dirty="0"/>
          </a:p>
          <a:p>
            <a:r>
              <a:rPr lang="en-US" dirty="0" err="1"/>
              <a:t>definicija</a:t>
            </a:r>
            <a:r>
              <a:rPr lang="en-US" dirty="0"/>
              <a:t>:</a:t>
            </a:r>
          </a:p>
          <a:p>
            <a:pPr lvl="1"/>
            <a:r>
              <a:rPr lang="en-US" dirty="0" err="1"/>
              <a:t>patološka</a:t>
            </a:r>
            <a:r>
              <a:rPr lang="en-US" dirty="0"/>
              <a:t> vs. </a:t>
            </a:r>
            <a:r>
              <a:rPr lang="en-US" dirty="0" err="1"/>
              <a:t>radiološka</a:t>
            </a:r>
            <a:r>
              <a:rPr lang="en-US" dirty="0"/>
              <a:t> vs. </a:t>
            </a:r>
            <a:r>
              <a:rPr lang="en-US" dirty="0" err="1"/>
              <a:t>klinična</a:t>
            </a:r>
            <a:endParaRPr lang="sl-SI" dirty="0"/>
          </a:p>
          <a:p>
            <a:r>
              <a:rPr lang="sl-SI" dirty="0"/>
              <a:t>možni akutni zagoni (angl. </a:t>
            </a:r>
            <a:r>
              <a:rPr lang="sl-SI" dirty="0" err="1"/>
              <a:t>flare</a:t>
            </a:r>
            <a:r>
              <a:rPr lang="sl-SI" dirty="0"/>
              <a:t>)</a:t>
            </a:r>
            <a:endParaRPr lang="en-US" dirty="0"/>
          </a:p>
          <a:p>
            <a:pPr lvl="2"/>
            <a:r>
              <a:rPr lang="sl-SI" dirty="0" err="1"/>
              <a:t>sinovitis</a:t>
            </a:r>
            <a:r>
              <a:rPr lang="sl-SI" dirty="0"/>
              <a:t>, artritis pri </a:t>
            </a:r>
            <a:r>
              <a:rPr lang="sl-SI" dirty="0" err="1"/>
              <a:t>OA</a:t>
            </a:r>
            <a:endParaRPr lang="sl-SI" dirty="0"/>
          </a:p>
          <a:p>
            <a:pPr marL="0" indent="0">
              <a:buNone/>
            </a:pPr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2</a:t>
            </a:fld>
            <a:endParaRPr lang="sl-SI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4193" y="574428"/>
            <a:ext cx="2026592" cy="16042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7544" y="4708646"/>
            <a:ext cx="2562225" cy="1781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71389" y="3169761"/>
            <a:ext cx="2343873" cy="2805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4724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Ohranitvena</a:t>
            </a:r>
            <a:r>
              <a:rPr lang="en-US" dirty="0"/>
              <a:t> </a:t>
            </a:r>
            <a:r>
              <a:rPr lang="en-US" dirty="0" err="1"/>
              <a:t>kirurgija</a:t>
            </a:r>
            <a:r>
              <a:rPr lang="en-US" dirty="0"/>
              <a:t> </a:t>
            </a:r>
            <a:r>
              <a:rPr lang="en-US" dirty="0" err="1"/>
              <a:t>sklepa</a:t>
            </a:r>
            <a:r>
              <a:rPr lang="en-US" dirty="0"/>
              <a:t> (JPS)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reparacija</a:t>
            </a:r>
            <a:r>
              <a:rPr lang="en-US" dirty="0"/>
              <a:t> </a:t>
            </a:r>
            <a:r>
              <a:rPr lang="en-US" dirty="0" err="1"/>
              <a:t>sklepenega</a:t>
            </a:r>
            <a:r>
              <a:rPr lang="en-US" dirty="0"/>
              <a:t> </a:t>
            </a:r>
            <a:r>
              <a:rPr lang="en-US" dirty="0" err="1"/>
              <a:t>hrustanca</a:t>
            </a:r>
            <a:r>
              <a:rPr lang="en-US" dirty="0"/>
              <a:t> </a:t>
            </a:r>
            <a:r>
              <a:rPr lang="en-US" dirty="0" err="1"/>
              <a:t>pri</a:t>
            </a:r>
            <a:r>
              <a:rPr lang="en-US" dirty="0"/>
              <a:t> OA </a:t>
            </a:r>
            <a:r>
              <a:rPr lang="en-US" dirty="0" err="1"/>
              <a:t>indicirana</a:t>
            </a:r>
            <a:r>
              <a:rPr lang="en-US" dirty="0"/>
              <a:t> </a:t>
            </a:r>
            <a:r>
              <a:rPr lang="en-US" dirty="0" err="1"/>
              <a:t>izjemoma</a:t>
            </a:r>
            <a:endParaRPr lang="en-US" dirty="0"/>
          </a:p>
          <a:p>
            <a:r>
              <a:rPr lang="en-US" dirty="0" err="1"/>
              <a:t>mehanična</a:t>
            </a:r>
            <a:r>
              <a:rPr lang="en-US" dirty="0"/>
              <a:t> </a:t>
            </a:r>
            <a:r>
              <a:rPr lang="en-US" dirty="0" err="1"/>
              <a:t>razbremenitev</a:t>
            </a:r>
            <a:r>
              <a:rPr lang="en-US" dirty="0"/>
              <a:t> z </a:t>
            </a:r>
            <a:r>
              <a:rPr lang="en-US" dirty="0" err="1"/>
              <a:t>osteotomijo</a:t>
            </a:r>
            <a:endParaRPr lang="en-US" dirty="0"/>
          </a:p>
          <a:p>
            <a:pPr lvl="1"/>
            <a:r>
              <a:rPr lang="sl-SI" dirty="0" err="1"/>
              <a:t>Korecija</a:t>
            </a:r>
            <a:r>
              <a:rPr lang="sl-SI" dirty="0"/>
              <a:t> </a:t>
            </a:r>
            <a:r>
              <a:rPr lang="sl-SI" dirty="0" err="1"/>
              <a:t>varus</a:t>
            </a:r>
            <a:r>
              <a:rPr lang="sl-SI" dirty="0"/>
              <a:t> (medialne) artroze na tibiji</a:t>
            </a:r>
          </a:p>
          <a:p>
            <a:pPr lvl="2"/>
            <a:r>
              <a:rPr lang="sl-SI" dirty="0" err="1"/>
              <a:t>HTO</a:t>
            </a:r>
            <a:r>
              <a:rPr lang="sl-SI" dirty="0"/>
              <a:t> – </a:t>
            </a:r>
            <a:r>
              <a:rPr lang="sl-SI" dirty="0" err="1"/>
              <a:t>high</a:t>
            </a:r>
            <a:r>
              <a:rPr lang="sl-SI" dirty="0"/>
              <a:t> </a:t>
            </a:r>
            <a:r>
              <a:rPr lang="sl-SI" dirty="0" err="1"/>
              <a:t>tibial</a:t>
            </a:r>
            <a:r>
              <a:rPr lang="sl-SI" dirty="0"/>
              <a:t> </a:t>
            </a:r>
            <a:r>
              <a:rPr lang="sl-SI" dirty="0" err="1"/>
              <a:t>osteotomy</a:t>
            </a:r>
            <a:endParaRPr lang="sl-SI" dirty="0"/>
          </a:p>
          <a:p>
            <a:pPr lvl="1"/>
            <a:r>
              <a:rPr lang="sl-SI" dirty="0"/>
              <a:t>Korekcija </a:t>
            </a:r>
            <a:r>
              <a:rPr lang="sl-SI" dirty="0" err="1"/>
              <a:t>valgus</a:t>
            </a:r>
            <a:r>
              <a:rPr lang="sl-SI" dirty="0"/>
              <a:t> (lateralne) artroze na femurju</a:t>
            </a:r>
          </a:p>
          <a:p>
            <a:pPr lvl="2"/>
            <a:r>
              <a:rPr lang="sl-SI" dirty="0" err="1"/>
              <a:t>DFO</a:t>
            </a:r>
            <a:r>
              <a:rPr lang="sl-SI" dirty="0"/>
              <a:t> – </a:t>
            </a:r>
            <a:r>
              <a:rPr lang="sl-SI" dirty="0" err="1"/>
              <a:t>distal</a:t>
            </a:r>
            <a:r>
              <a:rPr lang="sl-SI" dirty="0"/>
              <a:t> </a:t>
            </a:r>
            <a:r>
              <a:rPr lang="sl-SI" dirty="0" err="1"/>
              <a:t>femoral</a:t>
            </a:r>
            <a:r>
              <a:rPr lang="sl-SI" dirty="0"/>
              <a:t> </a:t>
            </a:r>
            <a:r>
              <a:rPr lang="sl-SI" dirty="0" err="1"/>
              <a:t>osteotomy</a:t>
            </a:r>
            <a:endParaRPr lang="sl-SI" dirty="0"/>
          </a:p>
          <a:p>
            <a:pPr lvl="1"/>
            <a:r>
              <a:rPr lang="sl-SI" dirty="0"/>
              <a:t>Cilj – odlog TEP kolena za 10-15 let</a:t>
            </a:r>
          </a:p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20</a:t>
            </a:fld>
            <a:endParaRPr lang="sl-SI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65" y="4393866"/>
            <a:ext cx="1125858" cy="126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78089" y="2429561"/>
            <a:ext cx="1344164" cy="1124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17641" y="3621939"/>
            <a:ext cx="1422622" cy="275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oup 8"/>
          <p:cNvGrpSpPr>
            <a:grpSpLocks/>
          </p:cNvGrpSpPr>
          <p:nvPr/>
        </p:nvGrpSpPr>
        <p:grpSpPr bwMode="auto">
          <a:xfrm>
            <a:off x="5023616" y="4998164"/>
            <a:ext cx="1164406" cy="1440178"/>
            <a:chOff x="91" y="2160"/>
            <a:chExt cx="1409" cy="1814"/>
          </a:xfrm>
        </p:grpSpPr>
        <p:pic>
          <p:nvPicPr>
            <p:cNvPr id="9" name="Picture 9" descr="rtg_predOP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" y="2160"/>
              <a:ext cx="1409" cy="18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Line 10"/>
            <p:cNvSpPr>
              <a:spLocks noChangeShapeType="1"/>
            </p:cNvSpPr>
            <p:nvPr/>
          </p:nvSpPr>
          <p:spPr bwMode="auto">
            <a:xfrm flipV="1">
              <a:off x="703" y="2478"/>
              <a:ext cx="46" cy="127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sl-SI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flipV="1">
              <a:off x="862" y="2432"/>
              <a:ext cx="1" cy="1270"/>
            </a:xfrm>
            <a:prstGeom prst="line">
              <a:avLst/>
            </a:prstGeom>
            <a:noFill/>
            <a:ln w="25400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sl-SI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 flipV="1">
              <a:off x="567" y="3361"/>
              <a:ext cx="589" cy="205"/>
            </a:xfrm>
            <a:prstGeom prst="line">
              <a:avLst/>
            </a:prstGeom>
            <a:noFill/>
            <a:ln w="6350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sl-SI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476" y="3521"/>
              <a:ext cx="46" cy="91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sl-SI"/>
            </a:p>
          </p:txBody>
        </p:sp>
      </p:grpSp>
      <p:pic>
        <p:nvPicPr>
          <p:cNvPr id="14" name="Picture 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0517" y="5091575"/>
            <a:ext cx="1216596" cy="1351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5" descr="rtg_osteotomij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8064" y="4997459"/>
            <a:ext cx="1081484" cy="1440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464" y="5071951"/>
            <a:ext cx="1307518" cy="1366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48406" y="3239657"/>
            <a:ext cx="1104173" cy="2414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85921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Endoprotetika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/>
              <a:t>kolk, koleno, rama, gleženj</a:t>
            </a:r>
          </a:p>
          <a:p>
            <a:r>
              <a:rPr lang="sl-SI" dirty="0"/>
              <a:t>parcialne, totalne, revizijske</a:t>
            </a:r>
          </a:p>
          <a:p>
            <a:r>
              <a:rPr lang="sl-SI" dirty="0"/>
              <a:t>cementne, </a:t>
            </a:r>
            <a:r>
              <a:rPr lang="sl-SI" dirty="0" err="1"/>
              <a:t>brezcementne</a:t>
            </a:r>
            <a:endParaRPr lang="sl-SI" dirty="0"/>
          </a:p>
          <a:p>
            <a:pPr marL="0" indent="0">
              <a:buNone/>
            </a:pPr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21</a:t>
            </a:fld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0893" y="3762636"/>
            <a:ext cx="4204452" cy="24479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152" y="3809071"/>
            <a:ext cx="2620415" cy="23550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718" y="3762637"/>
            <a:ext cx="1866900" cy="24479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476" y="921604"/>
            <a:ext cx="4398045" cy="229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0008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Artrodeze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zelo</a:t>
            </a:r>
            <a:r>
              <a:rPr lang="en-US" dirty="0"/>
              <a:t> </a:t>
            </a:r>
            <a:r>
              <a:rPr lang="en-US" dirty="0" err="1"/>
              <a:t>redko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proksimalnih</a:t>
            </a:r>
            <a:r>
              <a:rPr lang="en-US" dirty="0"/>
              <a:t> </a:t>
            </a:r>
            <a:r>
              <a:rPr lang="en-US" dirty="0" err="1"/>
              <a:t>sklepih</a:t>
            </a:r>
            <a:endParaRPr lang="en-US" dirty="0"/>
          </a:p>
          <a:p>
            <a:r>
              <a:rPr lang="en-US" dirty="0" err="1"/>
              <a:t>domena</a:t>
            </a:r>
            <a:r>
              <a:rPr lang="en-US" dirty="0"/>
              <a:t> </a:t>
            </a:r>
            <a:r>
              <a:rPr lang="en-US" dirty="0" err="1"/>
              <a:t>distalnih</a:t>
            </a:r>
            <a:r>
              <a:rPr lang="en-US" dirty="0"/>
              <a:t> </a:t>
            </a:r>
            <a:r>
              <a:rPr lang="en-US" dirty="0" err="1"/>
              <a:t>sklepov</a:t>
            </a:r>
            <a:r>
              <a:rPr lang="en-US" dirty="0"/>
              <a:t> </a:t>
            </a:r>
            <a:r>
              <a:rPr lang="en-US" dirty="0" err="1"/>
              <a:t>zapestja</a:t>
            </a:r>
            <a:r>
              <a:rPr lang="en-US" dirty="0"/>
              <a:t>/</a:t>
            </a:r>
            <a:r>
              <a:rPr lang="en-US" dirty="0" err="1"/>
              <a:t>rok</a:t>
            </a:r>
            <a:r>
              <a:rPr lang="en-US" dirty="0"/>
              <a:t> in </a:t>
            </a:r>
            <a:r>
              <a:rPr lang="en-US" dirty="0" err="1"/>
              <a:t>gležnja</a:t>
            </a:r>
            <a:r>
              <a:rPr lang="en-US" dirty="0"/>
              <a:t>/</a:t>
            </a:r>
            <a:r>
              <a:rPr lang="en-US" dirty="0" err="1"/>
              <a:t>stopala</a:t>
            </a:r>
            <a:endParaRPr lang="en-US" dirty="0"/>
          </a:p>
          <a:p>
            <a:r>
              <a:rPr lang="en-US" dirty="0" err="1"/>
              <a:t>gibljivost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račun</a:t>
            </a:r>
            <a:r>
              <a:rPr lang="en-US" dirty="0"/>
              <a:t> </a:t>
            </a:r>
            <a:r>
              <a:rPr lang="en-US" dirty="0" err="1"/>
              <a:t>bolečine</a:t>
            </a:r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22</a:t>
            </a:fld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767" y="3612062"/>
            <a:ext cx="6316864" cy="25649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6721" y="3555999"/>
            <a:ext cx="1963193" cy="2620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2216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Zaključki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(</a:t>
            </a:r>
            <a:r>
              <a:rPr lang="en-US" dirty="0" err="1"/>
              <a:t>osteo</a:t>
            </a:r>
            <a:r>
              <a:rPr lang="en-US" dirty="0"/>
              <a:t>)</a:t>
            </a:r>
            <a:r>
              <a:rPr lang="en-US" dirty="0" err="1"/>
              <a:t>atroza</a:t>
            </a:r>
            <a:r>
              <a:rPr lang="en-US" dirty="0"/>
              <a:t> je </a:t>
            </a:r>
            <a:r>
              <a:rPr lang="en-US" dirty="0" err="1"/>
              <a:t>drugi</a:t>
            </a:r>
            <a:r>
              <a:rPr lang="en-US" dirty="0"/>
              <a:t> </a:t>
            </a:r>
            <a:r>
              <a:rPr lang="en-US" dirty="0" err="1"/>
              <a:t>najpogostejši</a:t>
            </a:r>
            <a:r>
              <a:rPr lang="en-US" dirty="0"/>
              <a:t> </a:t>
            </a:r>
            <a:r>
              <a:rPr lang="en-US" dirty="0" err="1"/>
              <a:t>razlog</a:t>
            </a:r>
            <a:r>
              <a:rPr lang="en-US" dirty="0"/>
              <a:t> </a:t>
            </a:r>
            <a:r>
              <a:rPr lang="en-US" dirty="0" err="1"/>
              <a:t>obiska</a:t>
            </a:r>
            <a:r>
              <a:rPr lang="en-US" dirty="0"/>
              <a:t> GP</a:t>
            </a:r>
          </a:p>
          <a:p>
            <a:r>
              <a:rPr lang="en-US" dirty="0" err="1"/>
              <a:t>prepoznava</a:t>
            </a:r>
            <a:r>
              <a:rPr lang="en-US" dirty="0"/>
              <a:t>, </a:t>
            </a:r>
            <a:r>
              <a:rPr lang="en-US" dirty="0" err="1"/>
              <a:t>edukacija</a:t>
            </a:r>
            <a:r>
              <a:rPr lang="en-US" dirty="0"/>
              <a:t> </a:t>
            </a:r>
            <a:r>
              <a:rPr lang="en-US" dirty="0" err="1"/>
              <a:t>bolnika</a:t>
            </a:r>
            <a:r>
              <a:rPr lang="en-US" dirty="0"/>
              <a:t>, </a:t>
            </a:r>
            <a:r>
              <a:rPr lang="en-US" dirty="0" err="1"/>
              <a:t>samopomoč</a:t>
            </a:r>
            <a:endParaRPr lang="en-US" dirty="0"/>
          </a:p>
          <a:p>
            <a:r>
              <a:rPr lang="en-US" dirty="0" err="1"/>
              <a:t>zdravimo</a:t>
            </a:r>
            <a:r>
              <a:rPr lang="en-US" dirty="0"/>
              <a:t> </a:t>
            </a:r>
            <a:r>
              <a:rPr lang="en-US" dirty="0" err="1"/>
              <a:t>simptomatske</a:t>
            </a:r>
            <a:r>
              <a:rPr lang="en-US" dirty="0"/>
              <a:t> </a:t>
            </a:r>
            <a:r>
              <a:rPr lang="en-US" dirty="0" err="1"/>
              <a:t>paciente</a:t>
            </a:r>
            <a:r>
              <a:rPr lang="en-US" dirty="0"/>
              <a:t>, ne </a:t>
            </a:r>
            <a:r>
              <a:rPr lang="en-US" dirty="0" err="1"/>
              <a:t>RTG</a:t>
            </a:r>
            <a:r>
              <a:rPr lang="en-US" dirty="0"/>
              <a:t>/MR </a:t>
            </a:r>
            <a:r>
              <a:rPr lang="en-US" dirty="0" err="1"/>
              <a:t>slike</a:t>
            </a:r>
            <a:endParaRPr lang="en-US" dirty="0"/>
          </a:p>
          <a:p>
            <a:r>
              <a:rPr lang="en-US" dirty="0" err="1"/>
              <a:t>stopenjsko</a:t>
            </a:r>
            <a:r>
              <a:rPr lang="en-US" dirty="0"/>
              <a:t> </a:t>
            </a:r>
            <a:r>
              <a:rPr lang="en-US" dirty="0" err="1"/>
              <a:t>zdravljenje</a:t>
            </a:r>
            <a:endParaRPr lang="en-US" dirty="0"/>
          </a:p>
          <a:p>
            <a:r>
              <a:rPr lang="en-US" dirty="0" err="1"/>
              <a:t>zdravil</a:t>
            </a:r>
            <a:r>
              <a:rPr lang="en-US" dirty="0"/>
              <a:t> z </a:t>
            </a:r>
            <a:r>
              <a:rPr lang="en-US" dirty="0" err="1"/>
              <a:t>strukturnim</a:t>
            </a:r>
            <a:r>
              <a:rPr lang="en-US" dirty="0"/>
              <a:t> </a:t>
            </a:r>
            <a:r>
              <a:rPr lang="en-US" dirty="0" err="1"/>
              <a:t>efektom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hrustanec</a:t>
            </a:r>
            <a:r>
              <a:rPr lang="en-US" dirty="0"/>
              <a:t> </a:t>
            </a:r>
            <a:r>
              <a:rPr lang="en-US" dirty="0" err="1"/>
              <a:t>žal</a:t>
            </a:r>
            <a:r>
              <a:rPr lang="en-US" dirty="0"/>
              <a:t> </a:t>
            </a:r>
            <a:r>
              <a:rPr lang="en-US" dirty="0" err="1"/>
              <a:t>nimamo</a:t>
            </a:r>
            <a:endParaRPr lang="en-US" dirty="0"/>
          </a:p>
          <a:p>
            <a:r>
              <a:rPr lang="en-US" dirty="0" err="1"/>
              <a:t>številne</a:t>
            </a:r>
            <a:r>
              <a:rPr lang="en-US" dirty="0"/>
              <a:t> </a:t>
            </a:r>
            <a:r>
              <a:rPr lang="en-US" dirty="0" err="1"/>
              <a:t>ukrepe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izboljšanje</a:t>
            </a:r>
            <a:r>
              <a:rPr lang="en-US" dirty="0"/>
              <a:t> </a:t>
            </a:r>
            <a:r>
              <a:rPr lang="en-US" dirty="0" err="1"/>
              <a:t>funkcije</a:t>
            </a:r>
            <a:r>
              <a:rPr lang="en-US" dirty="0"/>
              <a:t> in </a:t>
            </a:r>
            <a:r>
              <a:rPr lang="en-US" dirty="0" err="1"/>
              <a:t>kvalitete</a:t>
            </a:r>
            <a:r>
              <a:rPr lang="en-US" dirty="0"/>
              <a:t> </a:t>
            </a:r>
            <a:r>
              <a:rPr lang="en-US" dirty="0" err="1"/>
              <a:t>življenja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23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8117120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24</a:t>
            </a:fld>
            <a:endParaRPr lang="sl-SI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969966" y="1264626"/>
            <a:ext cx="8280400" cy="475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defRPr>
            </a:lvl1pPr>
            <a:lvl2pPr marL="828675" indent="-285750">
              <a:spcBef>
                <a:spcPct val="20000"/>
              </a:spcBef>
              <a:buChar char="–"/>
              <a:defRPr sz="24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defRPr>
            </a:lvl2pPr>
            <a:lvl3pPr marL="1236663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defRPr>
            </a:lvl3pPr>
            <a:lvl4pPr marL="1644650" indent="-228600">
              <a:spcBef>
                <a:spcPct val="20000"/>
              </a:spcBef>
              <a:buChar char="–"/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sl-SI" altLang="" dirty="0">
                <a:solidFill>
                  <a:srgbClr val="002060"/>
                </a:solidFill>
              </a:rPr>
              <a:t>Umetnost medicine je, da zabava bolnika, dokler narava ne pozdravi bolezni.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sl-SI" altLang="" dirty="0">
                <a:solidFill>
                  <a:srgbClr val="002060"/>
                </a:solidFill>
              </a:rPr>
              <a:t>					</a:t>
            </a:r>
            <a:r>
              <a:rPr lang="en-US" altLang="" dirty="0">
                <a:solidFill>
                  <a:srgbClr val="002060"/>
                </a:solidFill>
              </a:rPr>
              <a:t>Voltaire (1694 - 1778)</a:t>
            </a:r>
            <a:endParaRPr lang="sl-SI" altLang="" dirty="0">
              <a:solidFill>
                <a:srgbClr val="002060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sl-SI" altLang="" dirty="0">
              <a:solidFill>
                <a:srgbClr val="002060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sl-SI" altLang="" dirty="0">
                <a:solidFill>
                  <a:srgbClr val="002060"/>
                </a:solidFill>
              </a:rPr>
              <a:t>Če zaupate v Google bolj kot v svojega zdravnika, je skrajni čas, da zdravnika zamenjate.</a:t>
            </a:r>
            <a:endParaRPr lang="en-US" altLang="" dirty="0">
              <a:solidFill>
                <a:srgbClr val="002060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sl-SI" altLang="" dirty="0">
                <a:solidFill>
                  <a:srgbClr val="002060"/>
                </a:solidFill>
              </a:rPr>
              <a:t>			</a:t>
            </a:r>
            <a:r>
              <a:rPr lang="en-US" altLang="" dirty="0" err="1">
                <a:solidFill>
                  <a:srgbClr val="002060"/>
                </a:solidFill>
              </a:rPr>
              <a:t>Jadel</a:t>
            </a:r>
            <a:r>
              <a:rPr lang="en-US" altLang="" dirty="0">
                <a:solidFill>
                  <a:srgbClr val="002060"/>
                </a:solidFill>
              </a:rPr>
              <a:t> </a:t>
            </a:r>
            <a:r>
              <a:rPr lang="sl-SI" altLang="" dirty="0">
                <a:solidFill>
                  <a:srgbClr val="002060"/>
                </a:solidFill>
              </a:rPr>
              <a:t>in</a:t>
            </a:r>
            <a:r>
              <a:rPr lang="en-US" altLang="" dirty="0">
                <a:solidFill>
                  <a:srgbClr val="002060"/>
                </a:solidFill>
              </a:rPr>
              <a:t> Cristina Cordova</a:t>
            </a:r>
            <a:r>
              <a:rPr lang="sl-SI" altLang="" dirty="0">
                <a:solidFill>
                  <a:srgbClr val="002060"/>
                </a:solidFill>
              </a:rPr>
              <a:t> 20</a:t>
            </a:r>
            <a:r>
              <a:rPr lang="en-US" altLang="" dirty="0">
                <a:solidFill>
                  <a:srgbClr val="002060"/>
                </a:solidFill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238343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Tipične</a:t>
            </a:r>
            <a:r>
              <a:rPr lang="en-US" dirty="0"/>
              <a:t> </a:t>
            </a:r>
            <a:r>
              <a:rPr lang="en-US" dirty="0" err="1"/>
              <a:t>RTG</a:t>
            </a:r>
            <a:r>
              <a:rPr lang="en-US" dirty="0"/>
              <a:t> </a:t>
            </a:r>
            <a:r>
              <a:rPr lang="en-US" dirty="0" err="1"/>
              <a:t>spremembe</a:t>
            </a:r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3</a:t>
            </a:fld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20" y="1694622"/>
            <a:ext cx="2343199" cy="24720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9507" y="1774822"/>
            <a:ext cx="3126154" cy="231167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1723" y="1690688"/>
            <a:ext cx="4689231" cy="23742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4440" y="4461607"/>
            <a:ext cx="2787167" cy="20876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4473" y="4461607"/>
            <a:ext cx="1714500" cy="2057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54436" y="4461607"/>
            <a:ext cx="118161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649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Vzroki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nastanek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primarna</a:t>
            </a:r>
            <a:r>
              <a:rPr lang="en-US" dirty="0"/>
              <a:t> </a:t>
            </a:r>
            <a:r>
              <a:rPr lang="en-US" dirty="0" err="1"/>
              <a:t>artroza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sekundarna</a:t>
            </a:r>
            <a:r>
              <a:rPr lang="en-US" dirty="0"/>
              <a:t> </a:t>
            </a:r>
            <a:r>
              <a:rPr lang="en-US" dirty="0" err="1"/>
              <a:t>artroza</a:t>
            </a:r>
            <a:endParaRPr lang="en-US" dirty="0"/>
          </a:p>
          <a:p>
            <a:pPr lvl="1"/>
            <a:r>
              <a:rPr lang="en-US" dirty="0"/>
              <a:t>post-</a:t>
            </a:r>
            <a:r>
              <a:rPr lang="en-US" dirty="0" err="1"/>
              <a:t>travmatska</a:t>
            </a:r>
            <a:endParaRPr lang="en-US" dirty="0"/>
          </a:p>
          <a:p>
            <a:pPr lvl="1"/>
            <a:r>
              <a:rPr lang="en-US" dirty="0" err="1"/>
              <a:t>osteohondritis</a:t>
            </a:r>
            <a:r>
              <a:rPr lang="en-US" dirty="0"/>
              <a:t> </a:t>
            </a:r>
            <a:r>
              <a:rPr lang="en-US" dirty="0" err="1"/>
              <a:t>dissecans</a:t>
            </a:r>
            <a:endParaRPr lang="en-US" dirty="0"/>
          </a:p>
          <a:p>
            <a:pPr lvl="1"/>
            <a:r>
              <a:rPr lang="en-US" dirty="0" err="1"/>
              <a:t>revmatske</a:t>
            </a:r>
            <a:r>
              <a:rPr lang="en-US" dirty="0"/>
              <a:t> </a:t>
            </a:r>
            <a:r>
              <a:rPr lang="en-US" dirty="0" err="1"/>
              <a:t>bolezni</a:t>
            </a:r>
            <a:endParaRPr lang="en-US" dirty="0"/>
          </a:p>
          <a:p>
            <a:pPr lvl="1"/>
            <a:r>
              <a:rPr lang="en-US" dirty="0" err="1"/>
              <a:t>motnje</a:t>
            </a:r>
            <a:r>
              <a:rPr lang="en-US" dirty="0"/>
              <a:t> </a:t>
            </a:r>
            <a:r>
              <a:rPr lang="en-US" dirty="0" err="1"/>
              <a:t>strjevanja</a:t>
            </a:r>
            <a:r>
              <a:rPr lang="en-US" dirty="0"/>
              <a:t> </a:t>
            </a:r>
            <a:r>
              <a:rPr lang="en-US" dirty="0" err="1"/>
              <a:t>krvi</a:t>
            </a:r>
            <a:endParaRPr lang="en-US" dirty="0"/>
          </a:p>
          <a:p>
            <a:pPr lvl="1"/>
            <a:r>
              <a:rPr lang="en-US" dirty="0" err="1"/>
              <a:t>kristalopatije</a:t>
            </a:r>
            <a:endParaRPr lang="en-US" dirty="0"/>
          </a:p>
          <a:p>
            <a:pPr lvl="1"/>
            <a:r>
              <a:rPr lang="en-US" dirty="0" err="1"/>
              <a:t>ohronoza</a:t>
            </a:r>
            <a:endParaRPr lang="en-US" dirty="0"/>
          </a:p>
          <a:p>
            <a:pPr lvl="1"/>
            <a:r>
              <a:rPr lang="en-US" dirty="0"/>
              <a:t>…..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4</a:t>
            </a:fld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5292" y="1690688"/>
            <a:ext cx="6513565" cy="387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227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Incidenca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Radiološka</a:t>
            </a:r>
            <a:endParaRPr lang="en-US" dirty="0"/>
          </a:p>
          <a:p>
            <a:pPr lvl="1"/>
            <a:r>
              <a:rPr lang="en-US" dirty="0" err="1"/>
              <a:t>Koleno</a:t>
            </a:r>
            <a:endParaRPr lang="en-US" dirty="0"/>
          </a:p>
          <a:p>
            <a:pPr lvl="2"/>
            <a:r>
              <a:rPr lang="en-US" dirty="0"/>
              <a:t>19-29% &gt;45 let</a:t>
            </a:r>
          </a:p>
          <a:p>
            <a:pPr lvl="2"/>
            <a:r>
              <a:rPr lang="en-US" dirty="0"/>
              <a:t>37% &gt;65 let</a:t>
            </a:r>
          </a:p>
          <a:p>
            <a:pPr lvl="1"/>
            <a:r>
              <a:rPr lang="en-US" dirty="0" err="1"/>
              <a:t>Kolk</a:t>
            </a:r>
            <a:endParaRPr lang="en-US" dirty="0"/>
          </a:p>
          <a:p>
            <a:pPr lvl="2"/>
            <a:r>
              <a:rPr lang="en-US" dirty="0"/>
              <a:t>7% &gt;65 let</a:t>
            </a:r>
          </a:p>
          <a:p>
            <a:pPr lvl="1"/>
            <a:r>
              <a:rPr lang="en-US" dirty="0"/>
              <a:t>Roka</a:t>
            </a:r>
          </a:p>
          <a:p>
            <a:pPr lvl="2"/>
            <a:r>
              <a:rPr lang="en-US" dirty="0"/>
              <a:t>27% &gt; 65 let</a:t>
            </a:r>
          </a:p>
          <a:p>
            <a:r>
              <a:rPr lang="en-US" dirty="0" err="1"/>
              <a:t>Simptomatska</a:t>
            </a:r>
            <a:endParaRPr lang="en-US" dirty="0"/>
          </a:p>
          <a:p>
            <a:pPr lvl="1"/>
            <a:r>
              <a:rPr lang="en-US" sz="2000" dirty="0" err="1"/>
              <a:t>roka</a:t>
            </a:r>
            <a:r>
              <a:rPr lang="en-US" sz="2000" dirty="0"/>
              <a:t> 7%, </a:t>
            </a:r>
            <a:r>
              <a:rPr lang="en-US" sz="2000" dirty="0" err="1"/>
              <a:t>koleno</a:t>
            </a:r>
            <a:r>
              <a:rPr lang="en-US" sz="2000" dirty="0"/>
              <a:t> 5% &gt;26 let</a:t>
            </a:r>
          </a:p>
          <a:p>
            <a:pPr lvl="1"/>
            <a:r>
              <a:rPr lang="en-US" sz="2000" dirty="0" err="1"/>
              <a:t>koleno</a:t>
            </a:r>
            <a:r>
              <a:rPr lang="en-US" sz="2000" dirty="0"/>
              <a:t> 17% &gt; 45</a:t>
            </a:r>
          </a:p>
          <a:p>
            <a:pPr lvl="1"/>
            <a:r>
              <a:rPr lang="en-US" sz="2000" dirty="0" err="1"/>
              <a:t>kolk</a:t>
            </a:r>
            <a:r>
              <a:rPr lang="en-US" sz="2000" dirty="0"/>
              <a:t> 9% &gt; 45 let</a:t>
            </a:r>
          </a:p>
          <a:p>
            <a:pPr lvl="1"/>
            <a:endParaRPr lang="en-US" dirty="0"/>
          </a:p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5</a:t>
            </a:fld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9264" y="969108"/>
            <a:ext cx="6285331" cy="446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401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Klinična</a:t>
            </a:r>
            <a:r>
              <a:rPr lang="en-US" dirty="0"/>
              <a:t> </a:t>
            </a:r>
            <a:r>
              <a:rPr lang="en-US" dirty="0" err="1"/>
              <a:t>slika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BOLEČINA</a:t>
            </a:r>
            <a:endParaRPr lang="en-US" dirty="0"/>
          </a:p>
          <a:p>
            <a:r>
              <a:rPr lang="en-US" dirty="0" err="1"/>
              <a:t>okorelost</a:t>
            </a:r>
            <a:r>
              <a:rPr lang="en-US" dirty="0"/>
              <a:t>, </a:t>
            </a:r>
            <a:r>
              <a:rPr lang="en-US" dirty="0" err="1"/>
              <a:t>rigidnost</a:t>
            </a:r>
            <a:r>
              <a:rPr lang="en-US" dirty="0"/>
              <a:t>, </a:t>
            </a:r>
            <a:r>
              <a:rPr lang="en-US" dirty="0" err="1"/>
              <a:t>otrdelost</a:t>
            </a:r>
            <a:r>
              <a:rPr lang="en-US" dirty="0"/>
              <a:t> (stiffness)</a:t>
            </a:r>
          </a:p>
          <a:p>
            <a:r>
              <a:rPr lang="en-US" dirty="0" err="1"/>
              <a:t>omejena</a:t>
            </a:r>
            <a:r>
              <a:rPr lang="en-US" dirty="0"/>
              <a:t> </a:t>
            </a:r>
            <a:r>
              <a:rPr lang="en-US" dirty="0" err="1"/>
              <a:t>gibljivost</a:t>
            </a:r>
            <a:endParaRPr lang="en-US" dirty="0"/>
          </a:p>
          <a:p>
            <a:r>
              <a:rPr lang="en-US" dirty="0" err="1"/>
              <a:t>oteklina</a:t>
            </a:r>
            <a:endParaRPr lang="en-US" dirty="0"/>
          </a:p>
          <a:p>
            <a:r>
              <a:rPr lang="en-US" dirty="0" err="1"/>
              <a:t>osteofitoza</a:t>
            </a:r>
            <a:endParaRPr lang="en-US" dirty="0"/>
          </a:p>
          <a:p>
            <a:r>
              <a:rPr lang="en-US" dirty="0" err="1"/>
              <a:t>nestabilnost</a:t>
            </a:r>
            <a:endParaRPr lang="en-US" dirty="0"/>
          </a:p>
          <a:p>
            <a:r>
              <a:rPr lang="en-US" dirty="0" err="1"/>
              <a:t>mehanične</a:t>
            </a:r>
            <a:r>
              <a:rPr lang="en-US" dirty="0"/>
              <a:t> </a:t>
            </a:r>
            <a:r>
              <a:rPr lang="en-US" dirty="0" err="1"/>
              <a:t>motnje</a:t>
            </a:r>
            <a:r>
              <a:rPr lang="en-US" dirty="0"/>
              <a:t> v </a:t>
            </a:r>
            <a:r>
              <a:rPr lang="en-US" dirty="0" err="1"/>
              <a:t>sklepu</a:t>
            </a:r>
            <a:r>
              <a:rPr lang="en-US" dirty="0"/>
              <a:t> (</a:t>
            </a:r>
            <a:r>
              <a:rPr lang="en-US" dirty="0" err="1"/>
              <a:t>preskoki</a:t>
            </a:r>
            <a:r>
              <a:rPr lang="en-US" dirty="0"/>
              <a:t>, </a:t>
            </a:r>
            <a:r>
              <a:rPr lang="en-US" dirty="0" err="1"/>
              <a:t>zaskoki</a:t>
            </a:r>
            <a:r>
              <a:rPr lang="en-US" dirty="0"/>
              <a:t>, </a:t>
            </a:r>
            <a:r>
              <a:rPr lang="en-US" dirty="0" err="1"/>
              <a:t>krepitacije</a:t>
            </a:r>
            <a:r>
              <a:rPr lang="en-US" dirty="0"/>
              <a:t>)</a:t>
            </a:r>
          </a:p>
          <a:p>
            <a:r>
              <a:rPr lang="en-US" dirty="0" err="1"/>
              <a:t>mišična</a:t>
            </a:r>
            <a:r>
              <a:rPr lang="en-US" dirty="0"/>
              <a:t> </a:t>
            </a:r>
            <a:r>
              <a:rPr lang="en-US" dirty="0" err="1"/>
              <a:t>atrofija</a:t>
            </a:r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6</a:t>
            </a:fld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7679" y="1690688"/>
            <a:ext cx="4113092" cy="205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888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Radiološki</a:t>
            </a:r>
            <a:r>
              <a:rPr lang="en-US" dirty="0"/>
              <a:t> </a:t>
            </a:r>
            <a:r>
              <a:rPr lang="en-US" dirty="0" err="1"/>
              <a:t>kriteriji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Kellgren</a:t>
            </a:r>
            <a:r>
              <a:rPr lang="en-US" dirty="0"/>
              <a:t>-Lawrence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MRI</a:t>
            </a:r>
          </a:p>
          <a:p>
            <a:pPr lvl="1"/>
            <a:r>
              <a:rPr lang="en-US" dirty="0"/>
              <a:t>synovitis</a:t>
            </a:r>
          </a:p>
          <a:p>
            <a:pPr lvl="1"/>
            <a:r>
              <a:rPr lang="en-US" dirty="0"/>
              <a:t>bone-marrow lesions (</a:t>
            </a:r>
            <a:r>
              <a:rPr lang="en-US" dirty="0" err="1"/>
              <a:t>BML</a:t>
            </a:r>
            <a:r>
              <a:rPr lang="en-US" dirty="0"/>
              <a:t>)</a:t>
            </a:r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7</a:t>
            </a:fld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4862" y="1646239"/>
            <a:ext cx="5933929" cy="24724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2308" y="2516553"/>
            <a:ext cx="3136844" cy="16969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7416" y="4614618"/>
            <a:ext cx="1735016" cy="17350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6810" y="4618773"/>
            <a:ext cx="3179775" cy="1693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203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Principi</a:t>
            </a:r>
            <a:r>
              <a:rPr lang="en-US" dirty="0"/>
              <a:t> </a:t>
            </a:r>
            <a:r>
              <a:rPr lang="en-US" dirty="0" err="1"/>
              <a:t>zdravljenja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l-SI" dirty="0"/>
              <a:t>zdravil z dokazanim vplivom na strukturo sklepa NI</a:t>
            </a:r>
          </a:p>
          <a:p>
            <a:pPr marL="0" indent="0">
              <a:buNone/>
            </a:pPr>
            <a:endParaRPr lang="sl-SI" dirty="0"/>
          </a:p>
          <a:p>
            <a:r>
              <a:rPr lang="sl-SI" dirty="0"/>
              <a:t>simptomatski ukrepi</a:t>
            </a:r>
          </a:p>
          <a:p>
            <a:r>
              <a:rPr lang="sl-SI" dirty="0"/>
              <a:t>zmanjševanje bolečine in otrdelosti sklepov</a:t>
            </a:r>
          </a:p>
          <a:p>
            <a:r>
              <a:rPr lang="sl-SI" dirty="0"/>
              <a:t>ohranjevanje in izboljševanje sklepne gibljivosti</a:t>
            </a:r>
          </a:p>
          <a:p>
            <a:r>
              <a:rPr lang="sl-SI" dirty="0"/>
              <a:t>izboljšanje funkcioniranja</a:t>
            </a:r>
          </a:p>
          <a:p>
            <a:r>
              <a:rPr lang="sl-SI" dirty="0"/>
              <a:t>izboljševanje kakovosti življenja</a:t>
            </a:r>
          </a:p>
          <a:p>
            <a:r>
              <a:rPr lang="sl-SI" dirty="0"/>
              <a:t>zmanjševanje nadaljnjih okvar sklepa</a:t>
            </a:r>
          </a:p>
          <a:p>
            <a:r>
              <a:rPr lang="sl-SI" dirty="0"/>
              <a:t>izobraževanje bolnikov o bolezni in načinih zdravljenja</a:t>
            </a:r>
          </a:p>
          <a:p>
            <a:endParaRPr lang="sl-SI" dirty="0"/>
          </a:p>
          <a:p>
            <a:r>
              <a:rPr lang="sl-SI" dirty="0"/>
              <a:t>optimalno zdravljenje </a:t>
            </a:r>
            <a:r>
              <a:rPr lang="sl-SI" dirty="0" err="1"/>
              <a:t>OA</a:t>
            </a:r>
            <a:r>
              <a:rPr lang="en-US" dirty="0"/>
              <a:t> - </a:t>
            </a:r>
            <a:r>
              <a:rPr lang="en-US" dirty="0" err="1"/>
              <a:t>stopenjsko</a:t>
            </a:r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8</a:t>
            </a:fld>
            <a:endParaRPr lang="sl-SI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2892" y="1690688"/>
            <a:ext cx="3006615" cy="277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975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Vrste</a:t>
            </a:r>
            <a:r>
              <a:rPr lang="en-US" dirty="0"/>
              <a:t> </a:t>
            </a:r>
            <a:r>
              <a:rPr lang="en-US" dirty="0" err="1"/>
              <a:t>zdravljenja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spremljanje</a:t>
            </a:r>
            <a:r>
              <a:rPr lang="en-US" dirty="0"/>
              <a:t>, </a:t>
            </a:r>
            <a:r>
              <a:rPr lang="en-US" dirty="0" err="1"/>
              <a:t>edukacija</a:t>
            </a:r>
            <a:endParaRPr lang="en-US" dirty="0"/>
          </a:p>
          <a:p>
            <a:r>
              <a:rPr lang="en-US" dirty="0" err="1"/>
              <a:t>samopomoč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KONZERVATIVNA</a:t>
            </a:r>
            <a:r>
              <a:rPr lang="en-US" dirty="0"/>
              <a:t> TH</a:t>
            </a:r>
          </a:p>
          <a:p>
            <a:pPr lvl="1"/>
            <a:r>
              <a:rPr lang="en-US" dirty="0" err="1"/>
              <a:t>nefarmakološko</a:t>
            </a:r>
            <a:endParaRPr lang="en-US" dirty="0"/>
          </a:p>
          <a:p>
            <a:pPr lvl="1"/>
            <a:r>
              <a:rPr lang="en-US" dirty="0" err="1"/>
              <a:t>farmakološko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 err="1"/>
              <a:t>OPERATIVNA</a:t>
            </a:r>
            <a:r>
              <a:rPr lang="en-US" dirty="0"/>
              <a:t> TH</a:t>
            </a:r>
            <a:endParaRPr lang="sl-SI" dirty="0"/>
          </a:p>
          <a:p>
            <a:pPr lvl="1"/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03F8-86A3-4EAB-8E09-984F782C5FA7}" type="slidenum">
              <a:rPr lang="sl-SI" smtClean="0"/>
              <a:t>9</a:t>
            </a:fld>
            <a:endParaRPr lang="sl-SI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1699" y="1248183"/>
            <a:ext cx="4274701" cy="4846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1599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671</TotalTime>
  <Words>868</Words>
  <Application>Microsoft Office PowerPoint</Application>
  <PresentationFormat>Widescreen</PresentationFormat>
  <Paragraphs>207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Tahoma</vt:lpstr>
      <vt:lpstr>Office Theme</vt:lpstr>
      <vt:lpstr>Artroza</vt:lpstr>
      <vt:lpstr>Kaj je artroza?</vt:lpstr>
      <vt:lpstr>Tipične RTG spremembe</vt:lpstr>
      <vt:lpstr>Vzroki za nastanek</vt:lpstr>
      <vt:lpstr>Incidenca</vt:lpstr>
      <vt:lpstr>Klinična slika</vt:lpstr>
      <vt:lpstr>Radiološki kriteriji</vt:lpstr>
      <vt:lpstr>Principi zdravljenja</vt:lpstr>
      <vt:lpstr>Vrste zdravljenja</vt:lpstr>
      <vt:lpstr>Z dokazi podprto zdravljenje (EBM)</vt:lpstr>
      <vt:lpstr>OARSI priporočila 2019</vt:lpstr>
      <vt:lpstr>OARSI priporočila 2019</vt:lpstr>
      <vt:lpstr>Edukacija, režim življenja, spremljanje</vt:lpstr>
      <vt:lpstr>Vaje, fizioterapija</vt:lpstr>
      <vt:lpstr>Medicinsko tehnični pripomočki</vt:lpstr>
      <vt:lpstr>Farma – zunanja uporaba</vt:lpstr>
      <vt:lpstr>Farma - peroralno</vt:lpstr>
      <vt:lpstr>Farma – Injekcijske metode</vt:lpstr>
      <vt:lpstr>Lavaža, debridement</vt:lpstr>
      <vt:lpstr>Ohranitvena kirurgija sklepa (JPS)</vt:lpstr>
      <vt:lpstr>Endoprotetika</vt:lpstr>
      <vt:lpstr>Artrodeze</vt:lpstr>
      <vt:lpstr>Zaključki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Regenerativna ortopedija K3559</dc:title>
  <dc:creator>User</dc:creator>
  <cp:lastModifiedBy>Matej Drobnic</cp:lastModifiedBy>
  <cp:revision>100</cp:revision>
  <dcterms:created xsi:type="dcterms:W3CDTF">2019-11-03T23:02:05Z</dcterms:created>
  <dcterms:modified xsi:type="dcterms:W3CDTF">2025-10-06T20:39:16Z</dcterms:modified>
</cp:coreProperties>
</file>